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337" r:id="rId4"/>
    <p:sldId id="338" r:id="rId5"/>
    <p:sldId id="347" r:id="rId6"/>
    <p:sldId id="336" r:id="rId7"/>
    <p:sldId id="360" r:id="rId8"/>
    <p:sldId id="359" r:id="rId9"/>
    <p:sldId id="361" r:id="rId10"/>
    <p:sldId id="346" r:id="rId11"/>
    <p:sldId id="358" r:id="rId12"/>
    <p:sldId id="349" r:id="rId13"/>
    <p:sldId id="348" r:id="rId14"/>
    <p:sldId id="351" r:id="rId15"/>
    <p:sldId id="353" r:id="rId16"/>
    <p:sldId id="341" r:id="rId17"/>
    <p:sldId id="362" r:id="rId18"/>
    <p:sldId id="352" r:id="rId19"/>
    <p:sldId id="340" r:id="rId20"/>
    <p:sldId id="343" r:id="rId21"/>
    <p:sldId id="363" r:id="rId22"/>
    <p:sldId id="344" r:id="rId23"/>
    <p:sldId id="357" r:id="rId24"/>
    <p:sldId id="263" r:id="rId25"/>
    <p:sldId id="264" r:id="rId26"/>
    <p:sldId id="28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EAF"/>
    <a:srgbClr val="EEEEEE"/>
    <a:srgbClr val="E2E2E2"/>
    <a:srgbClr val="F5F5F5"/>
    <a:srgbClr val="D5E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78" autoAdjust="0"/>
  </p:normalViewPr>
  <p:slideViewPr>
    <p:cSldViewPr>
      <p:cViewPr>
        <p:scale>
          <a:sx n="41" d="100"/>
          <a:sy n="41" d="100"/>
        </p:scale>
        <p:origin x="-1996" y="-1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Sheet1!$B$2</c:f>
              <c:strCache>
                <c:ptCount val="1"/>
                <c:pt idx="0">
                  <c:v>Total</c:v>
                </c:pt>
              </c:strCache>
            </c:strRef>
          </c:tx>
          <c:spPr>
            <a:ln>
              <a:solidFill>
                <a:schemeClr val="tx1"/>
              </a:solidFill>
            </a:ln>
          </c:spPr>
          <c:marker>
            <c:symbol val="none"/>
          </c:marker>
          <c:cat>
            <c:numRef>
              <c:f>Sheet1!$C$1:$AB$1</c:f>
              <c:numCache>
                <c:formatCode>General</c:formatCode>
                <c:ptCount val="26"/>
                <c:pt idx="0">
                  <c:v>1980</c:v>
                </c:pt>
                <c:pt idx="1">
                  <c:v>1985</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Sheet1!$C$2:$AB$2</c:f>
              <c:numCache>
                <c:formatCode>General</c:formatCode>
                <c:ptCount val="26"/>
                <c:pt idx="0">
                  <c:v>568</c:v>
                </c:pt>
                <c:pt idx="1">
                  <c:v>758</c:v>
                </c:pt>
                <c:pt idx="2">
                  <c:v>454</c:v>
                </c:pt>
                <c:pt idx="3">
                  <c:v>348</c:v>
                </c:pt>
                <c:pt idx="4">
                  <c:v>311</c:v>
                </c:pt>
                <c:pt idx="5">
                  <c:v>254</c:v>
                </c:pt>
                <c:pt idx="6">
                  <c:v>275</c:v>
                </c:pt>
                <c:pt idx="7">
                  <c:v>238</c:v>
                </c:pt>
                <c:pt idx="8">
                  <c:v>194</c:v>
                </c:pt>
                <c:pt idx="9">
                  <c:v>238</c:v>
                </c:pt>
                <c:pt idx="10">
                  <c:v>211</c:v>
                </c:pt>
                <c:pt idx="11">
                  <c:v>257</c:v>
                </c:pt>
                <c:pt idx="12">
                  <c:v>239</c:v>
                </c:pt>
                <c:pt idx="13">
                  <c:v>211</c:v>
                </c:pt>
                <c:pt idx="14">
                  <c:v>180</c:v>
                </c:pt>
                <c:pt idx="15">
                  <c:v>161</c:v>
                </c:pt>
                <c:pt idx="16">
                  <c:v>144</c:v>
                </c:pt>
                <c:pt idx="17">
                  <c:v>137</c:v>
                </c:pt>
                <c:pt idx="18">
                  <c:v>106</c:v>
                </c:pt>
                <c:pt idx="19">
                  <c:v>108</c:v>
                </c:pt>
                <c:pt idx="20">
                  <c:v>92</c:v>
                </c:pt>
                <c:pt idx="21">
                  <c:v>72</c:v>
                </c:pt>
                <c:pt idx="22">
                  <c:v>90</c:v>
                </c:pt>
                <c:pt idx="23">
                  <c:v>101</c:v>
                </c:pt>
                <c:pt idx="24">
                  <c:v>85</c:v>
                </c:pt>
                <c:pt idx="25">
                  <c:v>112</c:v>
                </c:pt>
              </c:numCache>
            </c:numRef>
          </c:val>
          <c:smooth val="0"/>
        </c:ser>
        <c:ser>
          <c:idx val="1"/>
          <c:order val="1"/>
          <c:tx>
            <c:strRef>
              <c:f>Sheet1!$B$3</c:f>
              <c:strCache>
                <c:ptCount val="1"/>
                <c:pt idx="0">
                  <c:v>Critical</c:v>
                </c:pt>
              </c:strCache>
            </c:strRef>
          </c:tx>
          <c:marker>
            <c:symbol val="none"/>
          </c:marker>
          <c:cat>
            <c:numRef>
              <c:f>Sheet1!$C$1:$AB$1</c:f>
              <c:numCache>
                <c:formatCode>General</c:formatCode>
                <c:ptCount val="26"/>
                <c:pt idx="0">
                  <c:v>1980</c:v>
                </c:pt>
                <c:pt idx="1">
                  <c:v>1985</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Sheet1!$C$3:$AB$3</c:f>
              <c:numCache>
                <c:formatCode>General</c:formatCode>
                <c:ptCount val="26"/>
                <c:pt idx="0">
                  <c:v>118</c:v>
                </c:pt>
                <c:pt idx="1">
                  <c:v>180</c:v>
                </c:pt>
                <c:pt idx="2">
                  <c:v>74</c:v>
                </c:pt>
                <c:pt idx="3">
                  <c:v>52</c:v>
                </c:pt>
                <c:pt idx="4">
                  <c:v>46</c:v>
                </c:pt>
                <c:pt idx="5">
                  <c:v>35</c:v>
                </c:pt>
                <c:pt idx="6">
                  <c:v>47</c:v>
                </c:pt>
                <c:pt idx="7">
                  <c:v>32</c:v>
                </c:pt>
                <c:pt idx="8">
                  <c:v>26</c:v>
                </c:pt>
                <c:pt idx="9">
                  <c:v>31</c:v>
                </c:pt>
                <c:pt idx="10">
                  <c:v>22</c:v>
                </c:pt>
                <c:pt idx="11">
                  <c:v>28</c:v>
                </c:pt>
                <c:pt idx="12">
                  <c:v>30</c:v>
                </c:pt>
                <c:pt idx="13">
                  <c:v>37</c:v>
                </c:pt>
                <c:pt idx="14">
                  <c:v>26</c:v>
                </c:pt>
                <c:pt idx="15">
                  <c:v>15</c:v>
                </c:pt>
                <c:pt idx="16">
                  <c:v>16</c:v>
                </c:pt>
                <c:pt idx="17">
                  <c:v>14</c:v>
                </c:pt>
                <c:pt idx="18">
                  <c:v>6</c:v>
                </c:pt>
                <c:pt idx="19">
                  <c:v>15</c:v>
                </c:pt>
                <c:pt idx="20">
                  <c:v>10</c:v>
                </c:pt>
                <c:pt idx="21">
                  <c:v>10</c:v>
                </c:pt>
                <c:pt idx="22">
                  <c:v>13</c:v>
                </c:pt>
                <c:pt idx="23">
                  <c:v>14</c:v>
                </c:pt>
                <c:pt idx="24">
                  <c:v>12</c:v>
                </c:pt>
                <c:pt idx="25">
                  <c:v>15</c:v>
                </c:pt>
              </c:numCache>
            </c:numRef>
          </c:val>
          <c:smooth val="0"/>
        </c:ser>
        <c:ser>
          <c:idx val="2"/>
          <c:order val="2"/>
          <c:tx>
            <c:strRef>
              <c:f>Sheet1!$B$4</c:f>
              <c:strCache>
                <c:ptCount val="1"/>
                <c:pt idx="0">
                  <c:v>Potential</c:v>
                </c:pt>
              </c:strCache>
            </c:strRef>
          </c:tx>
          <c:spPr>
            <a:ln>
              <a:solidFill>
                <a:srgbClr val="FF6600"/>
              </a:solidFill>
            </a:ln>
          </c:spPr>
          <c:marker>
            <c:symbol val="none"/>
          </c:marker>
          <c:cat>
            <c:numRef>
              <c:f>Sheet1!$C$1:$AB$1</c:f>
              <c:numCache>
                <c:formatCode>General</c:formatCode>
                <c:ptCount val="26"/>
                <c:pt idx="0">
                  <c:v>1980</c:v>
                </c:pt>
                <c:pt idx="1">
                  <c:v>1985</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Sheet1!$C$4:$AB$4</c:f>
              <c:numCache>
                <c:formatCode>General</c:formatCode>
                <c:ptCount val="26"/>
                <c:pt idx="0">
                  <c:v>319</c:v>
                </c:pt>
                <c:pt idx="1">
                  <c:v>423</c:v>
                </c:pt>
                <c:pt idx="2">
                  <c:v>266</c:v>
                </c:pt>
                <c:pt idx="3">
                  <c:v>197</c:v>
                </c:pt>
                <c:pt idx="4">
                  <c:v>195</c:v>
                </c:pt>
                <c:pt idx="5">
                  <c:v>158</c:v>
                </c:pt>
                <c:pt idx="6">
                  <c:v>139</c:v>
                </c:pt>
                <c:pt idx="7">
                  <c:v>139</c:v>
                </c:pt>
                <c:pt idx="8">
                  <c:v>101</c:v>
                </c:pt>
                <c:pt idx="9">
                  <c:v>105</c:v>
                </c:pt>
                <c:pt idx="10">
                  <c:v>100</c:v>
                </c:pt>
                <c:pt idx="11">
                  <c:v>110</c:v>
                </c:pt>
                <c:pt idx="12">
                  <c:v>130</c:v>
                </c:pt>
                <c:pt idx="13">
                  <c:v>96</c:v>
                </c:pt>
                <c:pt idx="14">
                  <c:v>85</c:v>
                </c:pt>
                <c:pt idx="15">
                  <c:v>88</c:v>
                </c:pt>
                <c:pt idx="16">
                  <c:v>62</c:v>
                </c:pt>
                <c:pt idx="17">
                  <c:v>78</c:v>
                </c:pt>
                <c:pt idx="18">
                  <c:v>55</c:v>
                </c:pt>
                <c:pt idx="19">
                  <c:v>52</c:v>
                </c:pt>
                <c:pt idx="20">
                  <c:v>43</c:v>
                </c:pt>
                <c:pt idx="21">
                  <c:v>37</c:v>
                </c:pt>
                <c:pt idx="22">
                  <c:v>45</c:v>
                </c:pt>
                <c:pt idx="23">
                  <c:v>37</c:v>
                </c:pt>
                <c:pt idx="24">
                  <c:v>45</c:v>
                </c:pt>
                <c:pt idx="25">
                  <c:v>52</c:v>
                </c:pt>
              </c:numCache>
            </c:numRef>
          </c:val>
          <c:smooth val="0"/>
        </c:ser>
        <c:ser>
          <c:idx val="3"/>
          <c:order val="3"/>
          <c:tx>
            <c:strRef>
              <c:f>Sheet1!$B$5</c:f>
              <c:strCache>
                <c:ptCount val="1"/>
                <c:pt idx="0">
                  <c:v>No Hazard</c:v>
                </c:pt>
              </c:strCache>
            </c:strRef>
          </c:tx>
          <c:spPr>
            <a:ln>
              <a:solidFill>
                <a:srgbClr val="00B050"/>
              </a:solidFill>
            </a:ln>
          </c:spPr>
          <c:marker>
            <c:symbol val="none"/>
          </c:marker>
          <c:cat>
            <c:numRef>
              <c:f>Sheet1!$C$1:$AB$1</c:f>
              <c:numCache>
                <c:formatCode>General</c:formatCode>
                <c:ptCount val="26"/>
                <c:pt idx="0">
                  <c:v>1980</c:v>
                </c:pt>
                <c:pt idx="1">
                  <c:v>1985</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Sheet1!$C$5:$AB$5</c:f>
              <c:numCache>
                <c:formatCode>General</c:formatCode>
                <c:ptCount val="26"/>
                <c:pt idx="0">
                  <c:v>122</c:v>
                </c:pt>
                <c:pt idx="1">
                  <c:v>133</c:v>
                </c:pt>
                <c:pt idx="2">
                  <c:v>114</c:v>
                </c:pt>
                <c:pt idx="3">
                  <c:v>99</c:v>
                </c:pt>
                <c:pt idx="4">
                  <c:v>70</c:v>
                </c:pt>
                <c:pt idx="5">
                  <c:v>61</c:v>
                </c:pt>
                <c:pt idx="6">
                  <c:v>71</c:v>
                </c:pt>
                <c:pt idx="7">
                  <c:v>63</c:v>
                </c:pt>
                <c:pt idx="8">
                  <c:v>55</c:v>
                </c:pt>
                <c:pt idx="9">
                  <c:v>70</c:v>
                </c:pt>
                <c:pt idx="10">
                  <c:v>53</c:v>
                </c:pt>
                <c:pt idx="11">
                  <c:v>55</c:v>
                </c:pt>
                <c:pt idx="12">
                  <c:v>49</c:v>
                </c:pt>
                <c:pt idx="13">
                  <c:v>51</c:v>
                </c:pt>
                <c:pt idx="14">
                  <c:v>42</c:v>
                </c:pt>
                <c:pt idx="15">
                  <c:v>37</c:v>
                </c:pt>
                <c:pt idx="16">
                  <c:v>31</c:v>
                </c:pt>
                <c:pt idx="17">
                  <c:v>20</c:v>
                </c:pt>
                <c:pt idx="18">
                  <c:v>17</c:v>
                </c:pt>
                <c:pt idx="19">
                  <c:v>21</c:v>
                </c:pt>
                <c:pt idx="20">
                  <c:v>11</c:v>
                </c:pt>
                <c:pt idx="21">
                  <c:v>12</c:v>
                </c:pt>
                <c:pt idx="22">
                  <c:v>11</c:v>
                </c:pt>
                <c:pt idx="23">
                  <c:v>27</c:v>
                </c:pt>
                <c:pt idx="24">
                  <c:v>16</c:v>
                </c:pt>
                <c:pt idx="25">
                  <c:v>19</c:v>
                </c:pt>
              </c:numCache>
            </c:numRef>
          </c:val>
          <c:smooth val="0"/>
        </c:ser>
        <c:ser>
          <c:idx val="4"/>
          <c:order val="4"/>
          <c:tx>
            <c:strRef>
              <c:f>Sheet1!$B$6</c:f>
              <c:strCache>
                <c:ptCount val="1"/>
                <c:pt idx="0">
                  <c:v>Unclassified</c:v>
                </c:pt>
              </c:strCache>
            </c:strRef>
          </c:tx>
          <c:marker>
            <c:symbol val="none"/>
          </c:marker>
          <c:cat>
            <c:numRef>
              <c:f>Sheet1!$C$1:$AB$1</c:f>
              <c:numCache>
                <c:formatCode>General</c:formatCode>
                <c:ptCount val="26"/>
                <c:pt idx="0">
                  <c:v>1980</c:v>
                </c:pt>
                <c:pt idx="1">
                  <c:v>1985</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Sheet1!$C$6:$AB$6</c:f>
              <c:numCache>
                <c:formatCode>General</c:formatCode>
                <c:ptCount val="26"/>
                <c:pt idx="0">
                  <c:v>9</c:v>
                </c:pt>
                <c:pt idx="1">
                  <c:v>22</c:v>
                </c:pt>
                <c:pt idx="2">
                  <c:v>0</c:v>
                </c:pt>
                <c:pt idx="3">
                  <c:v>0</c:v>
                </c:pt>
                <c:pt idx="4">
                  <c:v>0</c:v>
                </c:pt>
                <c:pt idx="5">
                  <c:v>0</c:v>
                </c:pt>
                <c:pt idx="6">
                  <c:v>18</c:v>
                </c:pt>
                <c:pt idx="7">
                  <c:v>4</c:v>
                </c:pt>
                <c:pt idx="8">
                  <c:v>12</c:v>
                </c:pt>
                <c:pt idx="9">
                  <c:v>32</c:v>
                </c:pt>
                <c:pt idx="10">
                  <c:v>36</c:v>
                </c:pt>
                <c:pt idx="11">
                  <c:v>64</c:v>
                </c:pt>
                <c:pt idx="12">
                  <c:v>30</c:v>
                </c:pt>
                <c:pt idx="13">
                  <c:v>27</c:v>
                </c:pt>
                <c:pt idx="14">
                  <c:v>27</c:v>
                </c:pt>
                <c:pt idx="15">
                  <c:v>21</c:v>
                </c:pt>
                <c:pt idx="16">
                  <c:v>35</c:v>
                </c:pt>
                <c:pt idx="17">
                  <c:v>25</c:v>
                </c:pt>
                <c:pt idx="18">
                  <c:v>28</c:v>
                </c:pt>
                <c:pt idx="19">
                  <c:v>20</c:v>
                </c:pt>
                <c:pt idx="20">
                  <c:v>28</c:v>
                </c:pt>
                <c:pt idx="21">
                  <c:v>13</c:v>
                </c:pt>
                <c:pt idx="22">
                  <c:v>21</c:v>
                </c:pt>
                <c:pt idx="23">
                  <c:v>23</c:v>
                </c:pt>
                <c:pt idx="24">
                  <c:v>12</c:v>
                </c:pt>
                <c:pt idx="25">
                  <c:v>26</c:v>
                </c:pt>
              </c:numCache>
            </c:numRef>
          </c:val>
          <c:smooth val="0"/>
        </c:ser>
        <c:dLbls>
          <c:showLegendKey val="0"/>
          <c:showVal val="0"/>
          <c:showCatName val="0"/>
          <c:showSerName val="0"/>
          <c:showPercent val="0"/>
          <c:showBubbleSize val="0"/>
        </c:dLbls>
        <c:marker val="1"/>
        <c:smooth val="0"/>
        <c:axId val="44386176"/>
        <c:axId val="44387712"/>
      </c:lineChart>
      <c:catAx>
        <c:axId val="44386176"/>
        <c:scaling>
          <c:orientation val="minMax"/>
        </c:scaling>
        <c:delete val="0"/>
        <c:axPos val="b"/>
        <c:numFmt formatCode="General" sourceLinked="1"/>
        <c:majorTickMark val="out"/>
        <c:minorTickMark val="none"/>
        <c:tickLblPos val="nextTo"/>
        <c:crossAx val="44387712"/>
        <c:crosses val="autoZero"/>
        <c:auto val="1"/>
        <c:lblAlgn val="ctr"/>
        <c:lblOffset val="100"/>
        <c:noMultiLvlLbl val="0"/>
      </c:catAx>
      <c:valAx>
        <c:axId val="44387712"/>
        <c:scaling>
          <c:orientation val="minMax"/>
        </c:scaling>
        <c:delete val="0"/>
        <c:axPos val="l"/>
        <c:majorGridlines/>
        <c:numFmt formatCode="General" sourceLinked="1"/>
        <c:majorTickMark val="out"/>
        <c:minorTickMark val="none"/>
        <c:tickLblPos val="nextTo"/>
        <c:crossAx val="44386176"/>
        <c:crosses val="autoZero"/>
        <c:crossBetween val="between"/>
      </c:valAx>
    </c:plotArea>
    <c:legend>
      <c:legendPos val="r"/>
      <c:legendEntry>
        <c:idx val="1"/>
        <c:txPr>
          <a:bodyPr/>
          <a:lstStyle/>
          <a:p>
            <a:pPr>
              <a:defRPr b="1"/>
            </a:pPr>
            <a:endParaRPr lang="en-US"/>
          </a:p>
        </c:txPr>
      </c:legendEntry>
      <c:legendEntry>
        <c:idx val="2"/>
        <c:txPr>
          <a:bodyPr/>
          <a:lstStyle/>
          <a:p>
            <a:pPr>
              <a:defRPr b="1"/>
            </a:pPr>
            <a:endParaRPr lang="en-US"/>
          </a:p>
        </c:txPr>
      </c:legendEntry>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F93776-A168-44DB-9E84-6602D302575A}" type="datetimeFigureOut">
              <a:rPr lang="en-US" smtClean="0"/>
              <a:pPr/>
              <a:t>6/15/2015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912704-461D-49A1-8306-708A2AA08BC2}" type="slidenum">
              <a:rPr lang="en-US" smtClean="0"/>
              <a:pPr/>
              <a:t>‹#›</a:t>
            </a:fld>
            <a:endParaRPr lang="en-US" dirty="0"/>
          </a:p>
        </p:txBody>
      </p:sp>
    </p:spTree>
    <p:extLst>
      <p:ext uri="{BB962C8B-B14F-4D97-AF65-F5344CB8AC3E}">
        <p14:creationId xmlns:p14="http://schemas.microsoft.com/office/powerpoint/2010/main" val="142687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uke.af.mil/shared/media/ggallery/hires/AFG-061018-005.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1</a:t>
            </a:fld>
            <a:endParaRPr lang="en-US" dirty="0"/>
          </a:p>
        </p:txBody>
      </p:sp>
    </p:spTree>
    <p:extLst>
      <p:ext uri="{BB962C8B-B14F-4D97-AF65-F5344CB8AC3E}">
        <p14:creationId xmlns:p14="http://schemas.microsoft.com/office/powerpoint/2010/main" val="572223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Luke AFB flyer:</a:t>
            </a:r>
          </a:p>
          <a:p>
            <a:endParaRPr lang="en-US" dirty="0" smtClean="0"/>
          </a:p>
          <a:p>
            <a:r>
              <a:rPr lang="en-US" dirty="0" smtClean="0"/>
              <a:t>ILS base, dog-leg, and final for </a:t>
            </a:r>
            <a:r>
              <a:rPr lang="en-US" dirty="0" err="1" smtClean="0"/>
              <a:t>Rwy</a:t>
            </a:r>
            <a:r>
              <a:rPr lang="en-US" dirty="0" smtClean="0"/>
              <a:t> XX is the area with the highest amount of traffic conflicts. Grand Avenue is a popular route for civil traffic to fly VFR into and out of local airports. This continues to be the area of concern of most F-16 pilots. The frequency of near midair's along the recovery routing is to </a:t>
            </a:r>
            <a:r>
              <a:rPr lang="en-US" dirty="0" err="1" smtClean="0"/>
              <a:t>Rwy</a:t>
            </a:r>
            <a:r>
              <a:rPr lang="en-US" dirty="0" smtClean="0"/>
              <a:t> XX is greater than any other area in the Phoenix airspace. </a:t>
            </a:r>
            <a:br>
              <a:rPr lang="en-US" dirty="0" smtClean="0"/>
            </a:br>
            <a:r>
              <a:rPr lang="en-US" dirty="0" smtClean="0"/>
              <a:t/>
            </a:r>
            <a:br>
              <a:rPr lang="en-US" dirty="0" smtClean="0"/>
            </a:br>
            <a:r>
              <a:rPr lang="en-US" dirty="0" smtClean="0"/>
              <a:t>The second highest potential for a midair is in the instrument pattern for Aux-1, the closed auxiliary airfield 13 NM northwest of Luke AFB.</a:t>
            </a:r>
          </a:p>
          <a:p>
            <a:r>
              <a:rPr lang="en-US" b="1" dirty="0" smtClean="0"/>
              <a:t>5. Where should I fly to avoid hitting a F-16?</a:t>
            </a:r>
            <a:r>
              <a:rPr lang="en-US" dirty="0" smtClean="0"/>
              <a:t/>
            </a:r>
            <a:br>
              <a:rPr lang="en-US" dirty="0" smtClean="0"/>
            </a:br>
            <a:endParaRPr lang="en-US" dirty="0" smtClean="0"/>
          </a:p>
          <a:p>
            <a:r>
              <a:rPr lang="en-US" dirty="0" smtClean="0"/>
              <a:t>Avoiding high traffic areas such as final for </a:t>
            </a:r>
            <a:r>
              <a:rPr lang="en-US" dirty="0" err="1" smtClean="0"/>
              <a:t>Rwy</a:t>
            </a:r>
            <a:r>
              <a:rPr lang="en-US" dirty="0" smtClean="0"/>
              <a:t> 21 and Grand Avenue will decrease the possibility of a midair greatly. Also, avoiding the alert area depicted on the sectional will keep you clear of the Aux-1 pattern. Due to emergency procedure training above Luke, over flight below 11,000' MSL is not recommended. Although </a:t>
            </a:r>
            <a:r>
              <a:rPr lang="en-US" dirty="0" smtClean="0">
                <a:hlinkClick r:id="rId3"/>
              </a:rPr>
              <a:t>MOAs</a:t>
            </a:r>
            <a:r>
              <a:rPr lang="en-US" dirty="0" smtClean="0"/>
              <a:t> are not restricted from civilian VFR traffic, they should be avoided when active (weekdays and some Saturdays) to minimize midair potential.</a:t>
            </a:r>
          </a:p>
          <a:p>
            <a:r>
              <a:rPr lang="en-US" b="1" dirty="0" smtClean="0"/>
              <a:t>6. What is the best way to see an F-16 and avoid a midair collision?</a:t>
            </a:r>
            <a:r>
              <a:rPr lang="en-US" dirty="0" smtClean="0"/>
              <a:t/>
            </a:r>
            <a:br>
              <a:rPr lang="en-US" dirty="0" smtClean="0"/>
            </a:br>
            <a:endParaRPr lang="en-US" dirty="0" smtClean="0"/>
          </a:p>
          <a:p>
            <a:r>
              <a:rPr lang="en-US" dirty="0" smtClean="0"/>
              <a:t>The best was to see and avoid any aircraft is to use a proper scan pattern. One technique is to start at one side of the wind screen and allow your eyes to focus every 10-15 degrees. Remember to search above and below the horizon. Traffic conflicts often occur while one aircraft is transiting the flight path of another. You can also detect other aircraft by communicating with Air Traffic Control. If traveling north of Luke airspace, contact "Luke Approach" on 118.15; south of Luke contact "Luke Approach" on 125.45.</a:t>
            </a:r>
          </a:p>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15</a:t>
            </a:fld>
            <a:endParaRPr lang="en-US" dirty="0"/>
          </a:p>
        </p:txBody>
      </p:sp>
    </p:spTree>
    <p:extLst>
      <p:ext uri="{BB962C8B-B14F-4D97-AF65-F5344CB8AC3E}">
        <p14:creationId xmlns:p14="http://schemas.microsoft.com/office/powerpoint/2010/main" val="169254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one side of the wind screen and allow your eyes to focus every 10-15 degrees. Remember to search above and below the horizon. Traffic conflicts often occur while one aircraft is transiting the flight path of another. </a:t>
            </a:r>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16</a:t>
            </a:fld>
            <a:endParaRPr lang="en-US" dirty="0"/>
          </a:p>
        </p:txBody>
      </p:sp>
    </p:spTree>
    <p:extLst>
      <p:ext uri="{BB962C8B-B14F-4D97-AF65-F5344CB8AC3E}">
        <p14:creationId xmlns:p14="http://schemas.microsoft.com/office/powerpoint/2010/main" val="2109758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Israeli F-15 flew back and landed after losing a wing in a</a:t>
            </a:r>
            <a:r>
              <a:rPr lang="en-US" baseline="0" dirty="0" smtClean="0"/>
              <a:t> mid-air collision with an A-4.</a:t>
            </a:r>
            <a:endParaRPr lang="en-US" dirty="0" smtClean="0"/>
          </a:p>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20</a:t>
            </a:fld>
            <a:endParaRPr lang="en-US" dirty="0"/>
          </a:p>
        </p:txBody>
      </p:sp>
    </p:spTree>
    <p:extLst>
      <p:ext uri="{BB962C8B-B14F-4D97-AF65-F5344CB8AC3E}">
        <p14:creationId xmlns:p14="http://schemas.microsoft.com/office/powerpoint/2010/main" val="185582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Skydivers</a:t>
            </a:r>
          </a:p>
          <a:p>
            <a:pPr marL="228600" indent="-228600">
              <a:buAutoNum type="arabicPeriod"/>
            </a:pPr>
            <a:r>
              <a:rPr lang="en-US" dirty="0" smtClean="0"/>
              <a:t>AT-38B on low level route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22</a:t>
            </a:fld>
            <a:endParaRPr lang="en-US" dirty="0"/>
          </a:p>
        </p:txBody>
      </p:sp>
    </p:spTree>
    <p:extLst>
      <p:ext uri="{BB962C8B-B14F-4D97-AF65-F5344CB8AC3E}">
        <p14:creationId xmlns:p14="http://schemas.microsoft.com/office/powerpoint/2010/main" val="191106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24</a:t>
            </a:fld>
            <a:endParaRPr lang="en-US" dirty="0"/>
          </a:p>
        </p:txBody>
      </p:sp>
    </p:spTree>
    <p:extLst>
      <p:ext uri="{BB962C8B-B14F-4D97-AF65-F5344CB8AC3E}">
        <p14:creationId xmlns:p14="http://schemas.microsoft.com/office/powerpoint/2010/main" val="166891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25</a:t>
            </a:fld>
            <a:endParaRPr lang="en-US" dirty="0"/>
          </a:p>
        </p:txBody>
      </p:sp>
    </p:spTree>
    <p:extLst>
      <p:ext uri="{BB962C8B-B14F-4D97-AF65-F5344CB8AC3E}">
        <p14:creationId xmlns:p14="http://schemas.microsoft.com/office/powerpoint/2010/main" val="322404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2</a:t>
            </a:fld>
            <a:endParaRPr lang="en-US" dirty="0"/>
          </a:p>
        </p:txBody>
      </p:sp>
    </p:spTree>
    <p:extLst>
      <p:ext uri="{BB962C8B-B14F-4D97-AF65-F5344CB8AC3E}">
        <p14:creationId xmlns:p14="http://schemas.microsoft.com/office/powerpoint/2010/main" val="340068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https://www.youtube.com/watch?v=OMAkciwiPL0</a:t>
            </a:r>
          </a:p>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3</a:t>
            </a:fld>
            <a:endParaRPr lang="en-US" dirty="0"/>
          </a:p>
        </p:txBody>
      </p:sp>
    </p:spTree>
    <p:extLst>
      <p:ext uri="{BB962C8B-B14F-4D97-AF65-F5344CB8AC3E}">
        <p14:creationId xmlns:p14="http://schemas.microsoft.com/office/powerpoint/2010/main" val="75494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Scanning Techniques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Help</a:t>
            </a:r>
          </a:p>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4</a:t>
            </a:fld>
            <a:endParaRPr lang="en-US" dirty="0"/>
          </a:p>
        </p:txBody>
      </p:sp>
    </p:spTree>
    <p:extLst>
      <p:ext uri="{BB962C8B-B14F-4D97-AF65-F5344CB8AC3E}">
        <p14:creationId xmlns:p14="http://schemas.microsoft.com/office/powerpoint/2010/main" val="340068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Critical = </a:t>
            </a:r>
            <a:r>
              <a:rPr lang="en-US" dirty="0" smtClean="0"/>
              <a:t>A situation where collision avoidance was due to chance, rather than an act on the part of the pilot. Less than 100 feet of aircraft separation would be considered</a:t>
            </a:r>
            <a:r>
              <a:rPr lang="en-US" b="1" dirty="0" smtClean="0"/>
              <a:t> critical</a:t>
            </a:r>
            <a:r>
              <a:rPr lang="en-US" dirty="0" smtClean="0"/>
              <a:t>.</a:t>
            </a:r>
          </a:p>
          <a:p>
            <a:endParaRPr lang="en-US" dirty="0" smtClean="0"/>
          </a:p>
          <a:p>
            <a:r>
              <a:rPr lang="en-US" baseline="0" dirty="0" smtClean="0"/>
              <a:t>Potential = </a:t>
            </a:r>
            <a:r>
              <a:rPr lang="en-US" dirty="0" smtClean="0"/>
              <a:t>An incident that would </a:t>
            </a:r>
            <a:r>
              <a:rPr lang="en-US" b="1" dirty="0" smtClean="0"/>
              <a:t>probably have resulted in a collision </a:t>
            </a:r>
            <a:r>
              <a:rPr lang="en-US" dirty="0" smtClean="0"/>
              <a:t>if no action had been taken by either pilot. Less than 500 feet would usually be required in this case.</a:t>
            </a:r>
          </a:p>
          <a:p>
            <a:endParaRPr lang="en-US" dirty="0" smtClean="0"/>
          </a:p>
          <a:p>
            <a:r>
              <a:rPr lang="en-US" dirty="0" smtClean="0"/>
              <a:t>When direction and altitude would have made a midair collision </a:t>
            </a:r>
            <a:r>
              <a:rPr lang="en-US" b="1" dirty="0" smtClean="0"/>
              <a:t>improbable</a:t>
            </a:r>
            <a:r>
              <a:rPr lang="en-US" dirty="0" smtClean="0"/>
              <a:t> regardless of evasive action taken.</a:t>
            </a:r>
          </a:p>
          <a:p>
            <a:endParaRPr lang="en-US" dirty="0" smtClean="0"/>
          </a:p>
          <a:p>
            <a:r>
              <a:rPr lang="en-US" b="1" dirty="0" smtClean="0"/>
              <a:t>No determination </a:t>
            </a:r>
            <a:r>
              <a:rPr lang="en-US" dirty="0" smtClean="0"/>
              <a:t>could be made due to insufficient evidence or unusual circumstances, or because incident is still under investigation.</a:t>
            </a:r>
          </a:p>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5</a:t>
            </a:fld>
            <a:endParaRPr lang="en-US" dirty="0"/>
          </a:p>
        </p:txBody>
      </p:sp>
    </p:spTree>
    <p:extLst>
      <p:ext uri="{BB962C8B-B14F-4D97-AF65-F5344CB8AC3E}">
        <p14:creationId xmlns:p14="http://schemas.microsoft.com/office/powerpoint/2010/main" val="261629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a:t>
            </a:r>
            <a:r>
              <a:rPr lang="en-US" dirty="0" err="1" smtClean="0"/>
              <a:t>Nall</a:t>
            </a:r>
            <a:r>
              <a:rPr lang="en-US" dirty="0" smtClean="0"/>
              <a:t> Report on aviation safety sheds light on GA midair collisions, which occur most often in good weather. In fact, 87% of them happen in day VFR conditions. They account for nearly 42% of descent/approach accidents, and most often occur near the airport. Most aircraft involved in midair collisions are engaged in recreational flying, and not on any kind of flight plan. Collisions happen mostly on weekends, with the vast majority occurring near </a:t>
            </a:r>
            <a:r>
              <a:rPr lang="en-US" dirty="0" err="1" smtClean="0"/>
              <a:t>nontowered</a:t>
            </a:r>
            <a:r>
              <a:rPr lang="en-US" dirty="0" smtClean="0"/>
              <a:t> airports and below 1,000 feet. They occur mostly from behind, or at a slight angle, not head-on.</a:t>
            </a:r>
            <a:br>
              <a:rPr lang="en-US" dirty="0" smtClean="0"/>
            </a:br>
            <a:r>
              <a:rPr lang="en-US" dirty="0" smtClean="0"/>
              <a:t/>
            </a:r>
            <a:br>
              <a:rPr lang="en-US" dirty="0" smtClean="0"/>
            </a:br>
            <a:r>
              <a:rPr lang="en-US" dirty="0" smtClean="0"/>
              <a:t>Since 2000, the number of midair collisions annually has remained in the teens and 20s, though 2009 was an unusually quiet year with 10 of them. Compared to other accident causes, midair collisions are relatively rare, but when they do occur, they’re almost always fatal (seven out of the 10 in 2009). Given the lethality of these types of accidents, all pilots should have traffic avoidance on their minds. Today, we have two methods of avoiding midair collisions; one is the “see and avoid” concept, and the second is the Traffic Collision Avoidance System (“TCAS” for short). </a:t>
            </a:r>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6</a:t>
            </a:fld>
            <a:endParaRPr lang="en-US" dirty="0"/>
          </a:p>
        </p:txBody>
      </p:sp>
    </p:spTree>
    <p:extLst>
      <p:ext uri="{BB962C8B-B14F-4D97-AF65-F5344CB8AC3E}">
        <p14:creationId xmlns:p14="http://schemas.microsoft.com/office/powerpoint/2010/main" val="220411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7</a:t>
            </a:fld>
            <a:endParaRPr lang="en-US" dirty="0"/>
          </a:p>
        </p:txBody>
      </p:sp>
    </p:spTree>
    <p:extLst>
      <p:ext uri="{BB962C8B-B14F-4D97-AF65-F5344CB8AC3E}">
        <p14:creationId xmlns:p14="http://schemas.microsoft.com/office/powerpoint/2010/main" val="220411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9</a:t>
            </a:fld>
            <a:endParaRPr lang="en-US" dirty="0"/>
          </a:p>
        </p:txBody>
      </p:sp>
    </p:spTree>
    <p:extLst>
      <p:ext uri="{BB962C8B-B14F-4D97-AF65-F5344CB8AC3E}">
        <p14:creationId xmlns:p14="http://schemas.microsoft.com/office/powerpoint/2010/main" val="317136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12704-461D-49A1-8306-708A2AA08BC2}" type="slidenum">
              <a:rPr lang="en-US" smtClean="0"/>
              <a:pPr/>
              <a:t>12</a:t>
            </a:fld>
            <a:endParaRPr lang="en-US" dirty="0"/>
          </a:p>
        </p:txBody>
      </p:sp>
    </p:spTree>
    <p:extLst>
      <p:ext uri="{BB962C8B-B14F-4D97-AF65-F5344CB8AC3E}">
        <p14:creationId xmlns:p14="http://schemas.microsoft.com/office/powerpoint/2010/main" val="287067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312771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147553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301731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228311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144237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110317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177834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21792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97817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303646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E78BB-467D-466D-9441-C7E07513791F}"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137638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E78BB-467D-466D-9441-C7E07513791F}" type="datetimeFigureOut">
              <a:rPr lang="en-US" smtClean="0"/>
              <a:pPr/>
              <a:t>6/15/2015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B5441-9D29-4E7B-8A37-9B7E554E6DE9}" type="slidenum">
              <a:rPr lang="en-US" smtClean="0"/>
              <a:pPr/>
              <a:t>‹#›</a:t>
            </a:fld>
            <a:endParaRPr lang="en-US" dirty="0"/>
          </a:p>
        </p:txBody>
      </p:sp>
    </p:spTree>
    <p:extLst>
      <p:ext uri="{BB962C8B-B14F-4D97-AF65-F5344CB8AC3E}">
        <p14:creationId xmlns:p14="http://schemas.microsoft.com/office/powerpoint/2010/main" val="365911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yot.org/video-skydivers-gopro-captures-fiery-mid-air-collision-between-two-planes/45675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Mj4J0t3iE7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opa.org/Pilot-Resources/Safety-and-Technique/Accident-Analysis/Accident-Statistics/EPilot-Reports/ePilot-ASF-Accident-Reports-Midair-Collision" TargetMode="External"/><Relationship Id="rId2" Type="http://schemas.openxmlformats.org/officeDocument/2006/relationships/hyperlink" Target="http://www.avweb.com/news/airman/midair_collision_math_208325-1.html" TargetMode="External"/><Relationship Id="rId1" Type="http://schemas.openxmlformats.org/officeDocument/2006/relationships/slideLayout" Target="../slideLayouts/slideLayout2.xml"/><Relationship Id="rId4" Type="http://schemas.openxmlformats.org/officeDocument/2006/relationships/hyperlink" Target="http://www.seeandavoid.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MAkciwiPL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76200"/>
            <a:ext cx="4648200" cy="4522411"/>
          </a:xfrm>
          <a:prstGeom prst="rect">
            <a:avLst/>
          </a:prstGeom>
        </p:spPr>
      </p:pic>
      <p:sp>
        <p:nvSpPr>
          <p:cNvPr id="3" name="Subtitle 2"/>
          <p:cNvSpPr>
            <a:spLocks noGrp="1"/>
          </p:cNvSpPr>
          <p:nvPr>
            <p:ph type="subTitle" idx="1"/>
          </p:nvPr>
        </p:nvSpPr>
        <p:spPr>
          <a:xfrm>
            <a:off x="1369741" y="5638800"/>
            <a:ext cx="6400800" cy="1219200"/>
          </a:xfrm>
        </p:spPr>
        <p:txBody>
          <a:bodyPr/>
          <a:lstStyle/>
          <a:p>
            <a:r>
              <a:rPr lang="en-US" b="1" dirty="0" smtClean="0">
                <a:solidFill>
                  <a:schemeClr val="accent1">
                    <a:lumMod val="50000"/>
                  </a:schemeClr>
                </a:solidFill>
              </a:rPr>
              <a:t>9 June 2015</a:t>
            </a:r>
            <a:endParaRPr lang="en-US" b="1" dirty="0">
              <a:solidFill>
                <a:schemeClr val="accent1">
                  <a:lumMod val="50000"/>
                </a:schemeClr>
              </a:solidFill>
            </a:endParaRPr>
          </a:p>
        </p:txBody>
      </p:sp>
      <p:sp>
        <p:nvSpPr>
          <p:cNvPr id="2" name="Title 1"/>
          <p:cNvSpPr>
            <a:spLocks noGrp="1"/>
          </p:cNvSpPr>
          <p:nvPr>
            <p:ph type="ctrTitle"/>
          </p:nvPr>
        </p:nvSpPr>
        <p:spPr>
          <a:xfrm>
            <a:off x="681662" y="3810000"/>
            <a:ext cx="7772400" cy="1470025"/>
          </a:xfrm>
        </p:spPr>
        <p:txBody>
          <a:bodyPr/>
          <a:lstStyle/>
          <a:p>
            <a:r>
              <a:rPr lang="en-US" b="1" dirty="0" smtClean="0">
                <a:solidFill>
                  <a:schemeClr val="accent1">
                    <a:lumMod val="50000"/>
                  </a:schemeClr>
                </a:solidFill>
                <a:effectLst>
                  <a:outerShdw blurRad="38100" dist="38100" dir="2700000" algn="tl">
                    <a:srgbClr val="000000">
                      <a:alpha val="43137"/>
                    </a:srgbClr>
                  </a:outerShdw>
                </a:effectLst>
                <a:latin typeface="Copperplate Gothic Bold" panose="020E0705020206020404" pitchFamily="34" charset="0"/>
              </a:rPr>
              <a:t>Safety Meeting</a:t>
            </a:r>
            <a:endParaRPr lang="en-US" b="1" dirty="0">
              <a:solidFill>
                <a:schemeClr val="accent1">
                  <a:lumMod val="50000"/>
                </a:schemeClr>
              </a:solidFill>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64532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Where Are We Vulnerable?</a:t>
            </a:r>
            <a:endParaRPr lang="en-US" b="1" dirty="0">
              <a:solidFill>
                <a:srgbClr val="273EA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600200"/>
            <a:ext cx="4308475" cy="4083109"/>
          </a:xfrm>
          <a:prstGeom prst="rect">
            <a:avLst/>
          </a:prstGeom>
        </p:spPr>
      </p:pic>
    </p:spTree>
    <p:extLst>
      <p:ext uri="{BB962C8B-B14F-4D97-AF65-F5344CB8AC3E}">
        <p14:creationId xmlns:p14="http://schemas.microsoft.com/office/powerpoint/2010/main" val="1593833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0538"/>
            <a:ext cx="8471436" cy="2912462"/>
          </a:xfrm>
          <a:prstGeom prst="rect">
            <a:avLst/>
          </a:prstGeom>
          <a:noFill/>
          <a:ln>
            <a:noFill/>
          </a:ln>
        </p:spPr>
      </p:pic>
    </p:spTree>
    <p:extLst>
      <p:ext uri="{BB962C8B-B14F-4D97-AF65-F5344CB8AC3E}">
        <p14:creationId xmlns:p14="http://schemas.microsoft.com/office/powerpoint/2010/main" val="360125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Collision Geometry</a:t>
            </a:r>
            <a:endParaRPr lang="en-US" b="1" dirty="0">
              <a:solidFill>
                <a:srgbClr val="273EAF"/>
              </a:solidFill>
            </a:endParaRPr>
          </a:p>
        </p:txBody>
      </p:sp>
      <p:cxnSp>
        <p:nvCxnSpPr>
          <p:cNvPr id="5" name="Straight Arrow Connector 4"/>
          <p:cNvCxnSpPr/>
          <p:nvPr/>
        </p:nvCxnSpPr>
        <p:spPr>
          <a:xfrm flipV="1">
            <a:off x="762000" y="2362200"/>
            <a:ext cx="3810000" cy="3200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72000" y="2362200"/>
            <a:ext cx="28956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7748" y="5540514"/>
            <a:ext cx="590226" cy="707886"/>
          </a:xfrm>
          <a:prstGeom prst="rect">
            <a:avLst/>
          </a:prstGeom>
          <a:noFill/>
        </p:spPr>
        <p:txBody>
          <a:bodyPr wrap="none" rtlCol="0">
            <a:spAutoFit/>
          </a:bodyPr>
          <a:lstStyle/>
          <a:p>
            <a:r>
              <a:rPr lang="en-US" sz="4000" dirty="0" smtClean="0"/>
              <a:t>T</a:t>
            </a:r>
            <a:r>
              <a:rPr lang="en-US" sz="2400" dirty="0" smtClean="0"/>
              <a:t>0</a:t>
            </a:r>
            <a:endParaRPr lang="en-US" sz="4000" dirty="0"/>
          </a:p>
        </p:txBody>
      </p:sp>
      <p:sp>
        <p:nvSpPr>
          <p:cNvPr id="7" name="TextBox 6"/>
          <p:cNvSpPr txBox="1"/>
          <p:nvPr/>
        </p:nvSpPr>
        <p:spPr>
          <a:xfrm>
            <a:off x="7239000" y="2514600"/>
            <a:ext cx="590226" cy="707886"/>
          </a:xfrm>
          <a:prstGeom prst="rect">
            <a:avLst/>
          </a:prstGeom>
          <a:noFill/>
        </p:spPr>
        <p:txBody>
          <a:bodyPr wrap="none" rtlCol="0">
            <a:spAutoFit/>
          </a:bodyPr>
          <a:lstStyle/>
          <a:p>
            <a:r>
              <a:rPr lang="en-US" sz="4000" dirty="0" smtClean="0"/>
              <a:t>T</a:t>
            </a:r>
            <a:r>
              <a:rPr lang="en-US" sz="2400" dirty="0" smtClean="0"/>
              <a:t>0</a:t>
            </a:r>
            <a:endParaRPr lang="en-US" sz="4000" dirty="0"/>
          </a:p>
        </p:txBody>
      </p:sp>
      <p:sp>
        <p:nvSpPr>
          <p:cNvPr id="9" name="TextBox 8"/>
          <p:cNvSpPr txBox="1"/>
          <p:nvPr/>
        </p:nvSpPr>
        <p:spPr>
          <a:xfrm>
            <a:off x="2819400" y="3886200"/>
            <a:ext cx="736252" cy="707886"/>
          </a:xfrm>
          <a:prstGeom prst="rect">
            <a:avLst/>
          </a:prstGeom>
          <a:noFill/>
        </p:spPr>
        <p:txBody>
          <a:bodyPr wrap="square" rtlCol="0">
            <a:spAutoFit/>
          </a:bodyPr>
          <a:lstStyle/>
          <a:p>
            <a:r>
              <a:rPr lang="en-US" sz="4000" dirty="0" smtClean="0"/>
              <a:t>T</a:t>
            </a:r>
            <a:r>
              <a:rPr lang="en-US" sz="2400" dirty="0" smtClean="0"/>
              <a:t>1</a:t>
            </a:r>
            <a:endParaRPr lang="en-US" sz="4000" dirty="0"/>
          </a:p>
        </p:txBody>
      </p:sp>
      <p:sp>
        <p:nvSpPr>
          <p:cNvPr id="10" name="TextBox 9"/>
          <p:cNvSpPr txBox="1"/>
          <p:nvPr/>
        </p:nvSpPr>
        <p:spPr>
          <a:xfrm>
            <a:off x="5740748" y="2514600"/>
            <a:ext cx="736252" cy="707886"/>
          </a:xfrm>
          <a:prstGeom prst="rect">
            <a:avLst/>
          </a:prstGeom>
          <a:noFill/>
        </p:spPr>
        <p:txBody>
          <a:bodyPr wrap="square" rtlCol="0">
            <a:spAutoFit/>
          </a:bodyPr>
          <a:lstStyle/>
          <a:p>
            <a:r>
              <a:rPr lang="en-US" sz="4000" dirty="0" smtClean="0"/>
              <a:t>T</a:t>
            </a:r>
            <a:r>
              <a:rPr lang="en-US" sz="2400" dirty="0" smtClean="0"/>
              <a:t>1</a:t>
            </a:r>
            <a:endParaRPr lang="en-US" sz="4000" dirty="0"/>
          </a:p>
        </p:txBody>
      </p:sp>
      <p:sp>
        <p:nvSpPr>
          <p:cNvPr id="11" name="TextBox 10"/>
          <p:cNvSpPr txBox="1"/>
          <p:nvPr/>
        </p:nvSpPr>
        <p:spPr>
          <a:xfrm>
            <a:off x="4038600" y="4572000"/>
            <a:ext cx="4876799" cy="1938992"/>
          </a:xfrm>
          <a:prstGeom prst="rect">
            <a:avLst/>
          </a:prstGeom>
          <a:noFill/>
          <a:ln>
            <a:solidFill>
              <a:srgbClr val="273EAF"/>
            </a:solidFill>
          </a:ln>
        </p:spPr>
        <p:txBody>
          <a:bodyPr wrap="square" rtlCol="0">
            <a:spAutoFit/>
          </a:bodyPr>
          <a:lstStyle/>
          <a:p>
            <a:r>
              <a:rPr lang="en-US" sz="2400" dirty="0" smtClean="0"/>
              <a:t>The faster aircraft has the slower aircraft in its primary “Scan Volume” for much longer than the slower aircraft; at co-speed both are outside of this visual area.</a:t>
            </a:r>
            <a:endParaRPr lang="en-US" sz="2400" dirty="0"/>
          </a:p>
        </p:txBody>
      </p:sp>
    </p:spTree>
    <p:extLst>
      <p:ext uri="{BB962C8B-B14F-4D97-AF65-F5344CB8AC3E}">
        <p14:creationId xmlns:p14="http://schemas.microsoft.com/office/powerpoint/2010/main" val="129222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Scan Volume</a:t>
            </a:r>
            <a:endParaRPr lang="en-US" b="1" dirty="0">
              <a:solidFill>
                <a:srgbClr val="273EA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05000"/>
            <a:ext cx="7660942" cy="3208020"/>
          </a:xfrm>
          <a:prstGeom prst="rect">
            <a:avLst/>
          </a:prstGeom>
        </p:spPr>
      </p:pic>
    </p:spTree>
    <p:extLst>
      <p:ext uri="{BB962C8B-B14F-4D97-AF65-F5344CB8AC3E}">
        <p14:creationId xmlns:p14="http://schemas.microsoft.com/office/powerpoint/2010/main" val="667822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73EAF"/>
                </a:solidFill>
              </a:rPr>
              <a:t>Strategy &amp; Tactics to Avoid Mid-Airs</a:t>
            </a:r>
            <a:endParaRPr lang="en-US" b="1" dirty="0">
              <a:solidFill>
                <a:srgbClr val="273EAF"/>
              </a:solidFill>
            </a:endParaRPr>
          </a:p>
        </p:txBody>
      </p:sp>
      <p:sp>
        <p:nvSpPr>
          <p:cNvPr id="3" name="Content Placeholder 2"/>
          <p:cNvSpPr>
            <a:spLocks noGrp="1"/>
          </p:cNvSpPr>
          <p:nvPr>
            <p:ph idx="1"/>
          </p:nvPr>
        </p:nvSpPr>
        <p:spPr/>
        <p:txBody>
          <a:bodyPr/>
          <a:lstStyle/>
          <a:p>
            <a:r>
              <a:rPr lang="en-US" dirty="0" smtClean="0"/>
              <a:t>Plan Ahead</a:t>
            </a:r>
          </a:p>
          <a:p>
            <a:r>
              <a:rPr lang="en-US" dirty="0" smtClean="0"/>
              <a:t>See and Avoid</a:t>
            </a:r>
          </a:p>
          <a:p>
            <a:r>
              <a:rPr lang="en-US" dirty="0" smtClean="0"/>
              <a:t>Clear</a:t>
            </a:r>
          </a:p>
          <a:p>
            <a:r>
              <a:rPr lang="en-US" dirty="0" smtClean="0"/>
              <a:t>Communicate</a:t>
            </a:r>
          </a:p>
          <a:p>
            <a:r>
              <a:rPr lang="en-US" dirty="0" smtClean="0"/>
              <a:t>Squawk</a:t>
            </a:r>
          </a:p>
          <a:p>
            <a:r>
              <a:rPr lang="en-US" dirty="0" smtClean="0"/>
              <a:t>Be Seen</a:t>
            </a:r>
            <a:endParaRPr lang="en-US" dirty="0"/>
          </a:p>
        </p:txBody>
      </p:sp>
    </p:spTree>
    <p:extLst>
      <p:ext uri="{BB962C8B-B14F-4D97-AF65-F5344CB8AC3E}">
        <p14:creationId xmlns:p14="http://schemas.microsoft.com/office/powerpoint/2010/main" val="617672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73EAF"/>
                </a:solidFill>
              </a:rPr>
              <a:t>Military Aircraft</a:t>
            </a:r>
            <a:endParaRPr lang="en-US" b="1" dirty="0">
              <a:solidFill>
                <a:srgbClr val="273EAF"/>
              </a:solidFill>
            </a:endParaRPr>
          </a:p>
        </p:txBody>
      </p:sp>
      <p:sp>
        <p:nvSpPr>
          <p:cNvPr id="3" name="Content Placeholder 2"/>
          <p:cNvSpPr>
            <a:spLocks noGrp="1"/>
          </p:cNvSpPr>
          <p:nvPr>
            <p:ph idx="1"/>
          </p:nvPr>
        </p:nvSpPr>
        <p:spPr/>
        <p:txBody>
          <a:bodyPr>
            <a:normAutofit/>
          </a:bodyPr>
          <a:lstStyle/>
          <a:p>
            <a:r>
              <a:rPr lang="en-US" dirty="0" smtClean="0"/>
              <a:t>Caution near the Instrument Pattern ILS </a:t>
            </a:r>
            <a:r>
              <a:rPr lang="en-US" dirty="0"/>
              <a:t>base, dog-leg, and </a:t>
            </a:r>
            <a:r>
              <a:rPr lang="en-US" dirty="0" smtClean="0"/>
              <a:t>final </a:t>
            </a:r>
            <a:endParaRPr lang="en-US" dirty="0"/>
          </a:p>
          <a:p>
            <a:r>
              <a:rPr lang="en-US" dirty="0" smtClean="0"/>
              <a:t>Avoiding </a:t>
            </a:r>
            <a:r>
              <a:rPr lang="en-US" dirty="0"/>
              <a:t>high traffic </a:t>
            </a:r>
            <a:r>
              <a:rPr lang="en-US" dirty="0" smtClean="0"/>
              <a:t>areas, Alert Areas (When HOT), MOAs, Aux Fields, MTRs</a:t>
            </a:r>
          </a:p>
          <a:p>
            <a:r>
              <a:rPr lang="en-US" dirty="0" smtClean="0"/>
              <a:t>Traffic </a:t>
            </a:r>
            <a:r>
              <a:rPr lang="en-US" dirty="0"/>
              <a:t>conflicts often occur while one aircraft is transiting the flight path of </a:t>
            </a:r>
            <a:r>
              <a:rPr lang="en-US" dirty="0" smtClean="0"/>
              <a:t>another</a:t>
            </a:r>
            <a:endParaRPr lang="en-US" dirty="0"/>
          </a:p>
          <a:p>
            <a:r>
              <a:rPr lang="en-US" dirty="0" smtClean="0"/>
              <a:t>Talk to Patuxent Approach</a:t>
            </a:r>
            <a:endParaRPr lang="en-US" dirty="0"/>
          </a:p>
        </p:txBody>
      </p:sp>
    </p:spTree>
    <p:extLst>
      <p:ext uri="{BB962C8B-B14F-4D97-AF65-F5344CB8AC3E}">
        <p14:creationId xmlns:p14="http://schemas.microsoft.com/office/powerpoint/2010/main" val="2386591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Scanning Techniques</a:t>
            </a:r>
            <a:endParaRPr lang="en-US" b="1" dirty="0">
              <a:solidFill>
                <a:srgbClr val="273EAF"/>
              </a:solidFill>
            </a:endParaRPr>
          </a:p>
        </p:txBody>
      </p:sp>
      <p:sp>
        <p:nvSpPr>
          <p:cNvPr id="3" name="Content Placeholder 2"/>
          <p:cNvSpPr>
            <a:spLocks noGrp="1"/>
          </p:cNvSpPr>
          <p:nvPr>
            <p:ph idx="1"/>
          </p:nvPr>
        </p:nvSpPr>
        <p:spPr/>
        <p:txBody>
          <a:bodyPr>
            <a:normAutofit fontScale="92500" lnSpcReduction="10000"/>
          </a:bodyPr>
          <a:lstStyle/>
          <a:p>
            <a:r>
              <a:rPr lang="en-US" dirty="0" smtClean="0"/>
              <a:t>Distant Focus; avoid ‘Empty Field Myopia’</a:t>
            </a:r>
          </a:p>
          <a:p>
            <a:r>
              <a:rPr lang="en-US" dirty="0" smtClean="0"/>
              <a:t>Side to Side/Front to Side</a:t>
            </a:r>
          </a:p>
          <a:p>
            <a:r>
              <a:rPr lang="en-US" dirty="0" smtClean="0"/>
              <a:t>Sector; Focus Every 10-15 degrees, above/below horizon</a:t>
            </a:r>
          </a:p>
          <a:p>
            <a:r>
              <a:rPr lang="en-US" dirty="0" smtClean="0"/>
              <a:t>Contrast</a:t>
            </a:r>
          </a:p>
          <a:p>
            <a:r>
              <a:rPr lang="en-US" dirty="0" smtClean="0"/>
              <a:t>“See with your Ears;” Listen for where traffic is reporting</a:t>
            </a:r>
          </a:p>
          <a:p>
            <a:r>
              <a:rPr lang="en-US" dirty="0" smtClean="0"/>
              <a:t>Likely Places (Airways, VORTACs, Fixes)</a:t>
            </a:r>
          </a:p>
          <a:p>
            <a:r>
              <a:rPr lang="en-US" dirty="0" smtClean="0"/>
              <a:t>Blind Spots</a:t>
            </a:r>
            <a:endParaRPr lang="en-US" dirty="0"/>
          </a:p>
        </p:txBody>
      </p:sp>
    </p:spTree>
    <p:extLst>
      <p:ext uri="{BB962C8B-B14F-4D97-AF65-F5344CB8AC3E}">
        <p14:creationId xmlns:p14="http://schemas.microsoft.com/office/powerpoint/2010/main" val="2989799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25" y="266700"/>
            <a:ext cx="44767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226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5593"/>
            <a:ext cx="5257800" cy="731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402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Help</a:t>
            </a:r>
            <a:endParaRPr lang="en-US" b="1" dirty="0">
              <a:solidFill>
                <a:srgbClr val="273EAF"/>
              </a:solidFill>
            </a:endParaRPr>
          </a:p>
        </p:txBody>
      </p:sp>
      <p:sp>
        <p:nvSpPr>
          <p:cNvPr id="3" name="Content Placeholder 2"/>
          <p:cNvSpPr>
            <a:spLocks noGrp="1"/>
          </p:cNvSpPr>
          <p:nvPr>
            <p:ph idx="1"/>
          </p:nvPr>
        </p:nvSpPr>
        <p:spPr/>
        <p:txBody>
          <a:bodyPr/>
          <a:lstStyle/>
          <a:p>
            <a:r>
              <a:rPr lang="en-US" dirty="0" smtClean="0"/>
              <a:t>TCAS</a:t>
            </a:r>
          </a:p>
          <a:p>
            <a:r>
              <a:rPr lang="en-US" dirty="0" smtClean="0"/>
              <a:t>Flight Following/ATC</a:t>
            </a:r>
          </a:p>
          <a:p>
            <a:r>
              <a:rPr lang="en-US" dirty="0" smtClean="0"/>
              <a:t>Be Seen</a:t>
            </a:r>
          </a:p>
          <a:p>
            <a:r>
              <a:rPr lang="en-US" dirty="0" smtClean="0"/>
              <a:t>“Sashay”</a:t>
            </a:r>
            <a:endParaRPr lang="en-US" dirty="0"/>
          </a:p>
        </p:txBody>
      </p:sp>
    </p:spTree>
    <p:extLst>
      <p:ext uri="{BB962C8B-B14F-4D97-AF65-F5344CB8AC3E}">
        <p14:creationId xmlns:p14="http://schemas.microsoft.com/office/powerpoint/2010/main" val="243013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Agenda</a:t>
            </a:r>
            <a:endParaRPr lang="en-US" b="1" dirty="0">
              <a:solidFill>
                <a:srgbClr val="273EAF"/>
              </a:solidFill>
            </a:endParaRPr>
          </a:p>
        </p:txBody>
      </p:sp>
      <p:sp>
        <p:nvSpPr>
          <p:cNvPr id="3" name="Content Placeholder 2"/>
          <p:cNvSpPr>
            <a:spLocks noGrp="1"/>
          </p:cNvSpPr>
          <p:nvPr>
            <p:ph idx="1"/>
          </p:nvPr>
        </p:nvSpPr>
        <p:spPr/>
        <p:txBody>
          <a:bodyPr/>
          <a:lstStyle/>
          <a:p>
            <a:pPr fontAlgn="t"/>
            <a:r>
              <a:rPr lang="en-US" dirty="0" smtClean="0"/>
              <a:t>Welcome</a:t>
            </a:r>
          </a:p>
          <a:p>
            <a:pPr fontAlgn="t"/>
            <a:r>
              <a:rPr lang="en-US" dirty="0" err="1" smtClean="0"/>
              <a:t>BoD</a:t>
            </a:r>
            <a:r>
              <a:rPr lang="en-US" dirty="0" smtClean="0"/>
              <a:t> Updates/Aircraft Status </a:t>
            </a:r>
            <a:endParaRPr lang="en-US" dirty="0"/>
          </a:p>
          <a:p>
            <a:pPr fontAlgn="t"/>
            <a:r>
              <a:rPr lang="en-US" dirty="0" smtClean="0"/>
              <a:t>Safety Subject—Mid-Air Collison Avoidance</a:t>
            </a:r>
            <a:endParaRPr lang="en-US" dirty="0"/>
          </a:p>
          <a:p>
            <a:pPr fontAlgn="t"/>
            <a:r>
              <a:rPr lang="en-US" dirty="0" smtClean="0"/>
              <a:t>Questions/Comments</a:t>
            </a:r>
            <a:endParaRPr lang="en-US" dirty="0"/>
          </a:p>
          <a:p>
            <a:endParaRPr lang="en-US" dirty="0"/>
          </a:p>
        </p:txBody>
      </p:sp>
    </p:spTree>
    <p:extLst>
      <p:ext uri="{BB962C8B-B14F-4D97-AF65-F5344CB8AC3E}">
        <p14:creationId xmlns:p14="http://schemas.microsoft.com/office/powerpoint/2010/main" val="2637237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Mishaps</a:t>
            </a:r>
            <a:endParaRPr lang="en-US" b="1" dirty="0">
              <a:solidFill>
                <a:srgbClr val="273EA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00" y="1524000"/>
            <a:ext cx="5842000" cy="4540250"/>
          </a:xfrm>
          <a:prstGeom prst="rect">
            <a:avLst/>
          </a:prstGeom>
        </p:spPr>
      </p:pic>
    </p:spTree>
    <p:extLst>
      <p:ext uri="{BB962C8B-B14F-4D97-AF65-F5344CB8AC3E}">
        <p14:creationId xmlns:p14="http://schemas.microsoft.com/office/powerpoint/2010/main" val="1541548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Mishaps</a:t>
            </a:r>
            <a:endParaRPr lang="en-US" dirty="0"/>
          </a:p>
        </p:txBody>
      </p:sp>
      <p:sp>
        <p:nvSpPr>
          <p:cNvPr id="3" name="Content Placeholder 2"/>
          <p:cNvSpPr>
            <a:spLocks noGrp="1"/>
          </p:cNvSpPr>
          <p:nvPr>
            <p:ph idx="1"/>
          </p:nvPr>
        </p:nvSpPr>
        <p:spPr/>
        <p:txBody>
          <a:bodyPr/>
          <a:lstStyle/>
          <a:p>
            <a:r>
              <a:rPr lang="en-US" dirty="0" smtClean="0"/>
              <a:t>Military Fighters—High speeds and types of operations</a:t>
            </a:r>
          </a:p>
          <a:p>
            <a:endParaRPr lang="en-US" dirty="0" smtClean="0"/>
          </a:p>
          <a:p>
            <a:r>
              <a:rPr lang="en-US" dirty="0" smtClean="0"/>
              <a:t>Frederick accident, 2014—Dissimilar aircraft in traffic pattern, not in sight of each other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525963"/>
          </a:xfrm>
        </p:spPr>
        <p:txBody>
          <a:bodyPr/>
          <a:lstStyle/>
          <a:p>
            <a:pPr marL="0" indent="0">
              <a:buNone/>
            </a:pPr>
            <a:r>
              <a:rPr lang="en-US" dirty="0">
                <a:hlinkClick r:id="rId3"/>
              </a:rPr>
              <a:t>http://</a:t>
            </a:r>
            <a:r>
              <a:rPr lang="en-US" dirty="0" smtClean="0">
                <a:hlinkClick r:id="rId3"/>
              </a:rPr>
              <a:t>www.ryot.org/video-skydivers-gopro-captures-fiery-mid-air-collision-between-two-planes/456757</a:t>
            </a:r>
            <a:endParaRPr lang="en-US" dirty="0" smtClean="0"/>
          </a:p>
          <a:p>
            <a:pPr marL="0" indent="0">
              <a:buNone/>
            </a:pPr>
            <a:endParaRPr lang="en-US" dirty="0"/>
          </a:p>
          <a:p>
            <a:pPr marL="0" indent="0">
              <a:buNone/>
            </a:pPr>
            <a:r>
              <a:rPr lang="en-US" dirty="0">
                <a:hlinkClick r:id="rId4"/>
              </a:rPr>
              <a:t>https://</a:t>
            </a:r>
            <a:r>
              <a:rPr lang="en-US" dirty="0" smtClean="0">
                <a:hlinkClick r:id="rId4"/>
              </a:rPr>
              <a:t>www.youtube.com/watch?v=Mj4J0t3iE7s</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17603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Resources</a:t>
            </a:r>
            <a:endParaRPr lang="en-US" b="1" dirty="0">
              <a:solidFill>
                <a:srgbClr val="273EAF"/>
              </a:solidFill>
            </a:endParaRPr>
          </a:p>
        </p:txBody>
      </p:sp>
      <p:sp>
        <p:nvSpPr>
          <p:cNvPr id="3" name="Content Placeholder 2"/>
          <p:cNvSpPr>
            <a:spLocks noGrp="1"/>
          </p:cNvSpPr>
          <p:nvPr>
            <p:ph idx="1"/>
          </p:nvPr>
        </p:nvSpPr>
        <p:spPr>
          <a:xfrm>
            <a:off x="457200" y="1600201"/>
            <a:ext cx="8229600" cy="2362199"/>
          </a:xfrm>
        </p:spPr>
        <p:txBody>
          <a:bodyPr>
            <a:normAutofit fontScale="70000" lnSpcReduction="20000"/>
          </a:bodyPr>
          <a:lstStyle/>
          <a:p>
            <a:pPr marL="0" indent="0">
              <a:buNone/>
            </a:pPr>
            <a:r>
              <a:rPr lang="en-US" sz="2800" dirty="0" smtClean="0">
                <a:hlinkClick r:id="rId2"/>
              </a:rPr>
              <a:t>http://www.avweb.com/news/airman/midair_collision_math_208325-1.html</a:t>
            </a:r>
            <a:endParaRPr lang="en-US" sz="2800" dirty="0" smtClean="0"/>
          </a:p>
          <a:p>
            <a:pPr marL="0" indent="0">
              <a:buNone/>
            </a:pPr>
            <a:endParaRPr lang="en-US" sz="2800" dirty="0" smtClean="0"/>
          </a:p>
          <a:p>
            <a:pPr marL="0" indent="0">
              <a:buNone/>
            </a:pPr>
            <a:r>
              <a:rPr lang="en-US" dirty="0" smtClean="0">
                <a:hlinkClick r:id="rId3"/>
              </a:rPr>
              <a:t>http://www.aopa.org/Pilot-Resources/Safety-and-Technique/Accident-Analysis/Accident-Statistics/EPilot-Reports/ePilot-ASF-Accident-Reports-Midair-Collision</a:t>
            </a:r>
            <a:endParaRPr lang="en-US" dirty="0" smtClean="0"/>
          </a:p>
          <a:p>
            <a:pPr marL="0" indent="0">
              <a:buNone/>
            </a:pPr>
            <a:endParaRPr lang="en-US" dirty="0" smtClean="0"/>
          </a:p>
          <a:p>
            <a:pPr marL="0" indent="0">
              <a:buNone/>
            </a:pPr>
            <a:r>
              <a:rPr lang="en-US" dirty="0" smtClean="0">
                <a:hlinkClick r:id="rId4"/>
              </a:rPr>
              <a:t>http://www.seeandavoid.org/</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12138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Questions/Comments</a:t>
            </a:r>
            <a:endParaRPr lang="en-US" b="1" dirty="0">
              <a:solidFill>
                <a:srgbClr val="273EA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3466"/>
            <a:ext cx="9144000" cy="4562534"/>
          </a:xfrm>
          <a:prstGeom prst="rect">
            <a:avLst/>
          </a:prstGeom>
        </p:spPr>
      </p:pic>
    </p:spTree>
    <p:extLst>
      <p:ext uri="{BB962C8B-B14F-4D97-AF65-F5344CB8AC3E}">
        <p14:creationId xmlns:p14="http://schemas.microsoft.com/office/powerpoint/2010/main" val="3860245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Preview—Next Safety Meeting</a:t>
            </a:r>
            <a:endParaRPr lang="en-US" b="1" dirty="0">
              <a:solidFill>
                <a:srgbClr val="273EAF"/>
              </a:solidFill>
            </a:endParaRPr>
          </a:p>
        </p:txBody>
      </p:sp>
      <p:sp>
        <p:nvSpPr>
          <p:cNvPr id="3" name="Content Placeholder 2"/>
          <p:cNvSpPr>
            <a:spLocks noGrp="1"/>
          </p:cNvSpPr>
          <p:nvPr>
            <p:ph idx="1"/>
          </p:nvPr>
        </p:nvSpPr>
        <p:spPr>
          <a:xfrm>
            <a:off x="433039" y="1295400"/>
            <a:ext cx="8229600" cy="4525963"/>
          </a:xfrm>
        </p:spPr>
        <p:txBody>
          <a:bodyPr/>
          <a:lstStyle/>
          <a:p>
            <a:r>
              <a:rPr lang="en-US" dirty="0" smtClean="0"/>
              <a:t>TBD</a:t>
            </a:r>
            <a:endParaRPr lang="en-US" dirty="0"/>
          </a:p>
        </p:txBody>
      </p:sp>
    </p:spTree>
    <p:extLst>
      <p:ext uri="{BB962C8B-B14F-4D97-AF65-F5344CB8AC3E}">
        <p14:creationId xmlns:p14="http://schemas.microsoft.com/office/powerpoint/2010/main" val="1747494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Safety Meeting Subjects</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ü"/>
            </a:pPr>
            <a:r>
              <a:rPr lang="en-US" dirty="0" smtClean="0"/>
              <a:t>Local Flying Area Problems</a:t>
            </a:r>
          </a:p>
          <a:p>
            <a:pPr>
              <a:buFont typeface="Wingdings" panose="05000000000000000000" pitchFamily="2" charset="2"/>
              <a:buChar char="ü"/>
            </a:pPr>
            <a:r>
              <a:rPr lang="en-US" dirty="0" smtClean="0"/>
              <a:t>Mid-Air Collision Prevention</a:t>
            </a:r>
          </a:p>
          <a:p>
            <a:pPr>
              <a:buFont typeface="Wingdings" panose="05000000000000000000" pitchFamily="2" charset="2"/>
              <a:buChar char="ü"/>
            </a:pPr>
            <a:r>
              <a:rPr lang="en-US" dirty="0" smtClean="0"/>
              <a:t>Seasonal Flying Hazards (including Wx and Bird Migration)</a:t>
            </a:r>
          </a:p>
          <a:p>
            <a:pPr>
              <a:buFont typeface="Wingdings" panose="05000000000000000000" pitchFamily="2" charset="2"/>
              <a:buChar char="ü"/>
            </a:pPr>
            <a:r>
              <a:rPr lang="en-US" dirty="0" smtClean="0"/>
              <a:t>Light Aircraft Maintenance and Potential Problem Areas</a:t>
            </a:r>
          </a:p>
          <a:p>
            <a:pPr>
              <a:buFont typeface="Wingdings" panose="05000000000000000000" pitchFamily="2" charset="2"/>
              <a:buChar char="ü"/>
            </a:pPr>
            <a:r>
              <a:rPr lang="en-US" dirty="0" smtClean="0"/>
              <a:t>Mishap Reports</a:t>
            </a:r>
          </a:p>
          <a:p>
            <a:pPr>
              <a:buFont typeface="Wingdings" panose="05000000000000000000" pitchFamily="2" charset="2"/>
              <a:buChar char="ü"/>
            </a:pPr>
            <a:r>
              <a:rPr lang="en-US" dirty="0" smtClean="0"/>
              <a:t>Wake Turbulence, Thunderstorms, Microbursts, Crosswinds, Flight Planning and Fuel Management</a:t>
            </a:r>
          </a:p>
          <a:p>
            <a:pPr>
              <a:buFont typeface="Wingdings" panose="05000000000000000000" pitchFamily="2" charset="2"/>
              <a:buChar char="ü"/>
            </a:pPr>
            <a:r>
              <a:rPr lang="en-US" dirty="0" smtClean="0"/>
              <a:t>Lost Pilot and other Emergency Procedures</a:t>
            </a:r>
          </a:p>
          <a:p>
            <a:r>
              <a:rPr lang="en-US" dirty="0" smtClean="0"/>
              <a:t>Spatial Disorientation, Survival, and Hypoxia</a:t>
            </a:r>
          </a:p>
          <a:p>
            <a:r>
              <a:rPr lang="en-US" dirty="0" smtClean="0"/>
              <a:t>Medication and Self-Medicating Hazards</a:t>
            </a:r>
          </a:p>
          <a:p>
            <a:r>
              <a:rPr lang="en-US" dirty="0" smtClean="0"/>
              <a:t>Mountain flying</a:t>
            </a:r>
          </a:p>
          <a:p>
            <a:r>
              <a:rPr lang="en-US" dirty="0" smtClean="0"/>
              <a:t>Cross-Country Flying</a:t>
            </a:r>
          </a:p>
          <a:p>
            <a:endParaRPr lang="en-US" dirty="0"/>
          </a:p>
        </p:txBody>
      </p:sp>
    </p:spTree>
    <p:extLst>
      <p:ext uri="{BB962C8B-B14F-4D97-AF65-F5344CB8AC3E}">
        <p14:creationId xmlns:p14="http://schemas.microsoft.com/office/powerpoint/2010/main" val="155383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73EAF"/>
                </a:solidFill>
              </a:rPr>
              <a:t>Mid-Air Collison Avoidance</a:t>
            </a:r>
            <a:endParaRPr lang="en-US" b="1" dirty="0">
              <a:solidFill>
                <a:srgbClr val="273EAF"/>
              </a:solidFill>
            </a:endParaRPr>
          </a:p>
        </p:txBody>
      </p:sp>
      <p:sp>
        <p:nvSpPr>
          <p:cNvPr id="5" name="Rectangle 4"/>
          <p:cNvSpPr/>
          <p:nvPr/>
        </p:nvSpPr>
        <p:spPr>
          <a:xfrm>
            <a:off x="1828800" y="5083314"/>
            <a:ext cx="5638800" cy="707886"/>
          </a:xfrm>
          <a:prstGeom prst="rect">
            <a:avLst/>
          </a:prstGeom>
        </p:spPr>
        <p:txBody>
          <a:bodyPr wrap="square">
            <a:spAutoFit/>
          </a:bodyPr>
          <a:lstStyle/>
          <a:p>
            <a:r>
              <a:rPr lang="en-US" sz="2000" dirty="0" smtClean="0">
                <a:hlinkClick r:id="rId3"/>
              </a:rPr>
              <a:t>https://www.youtube.com/watch?v=OMAkciwiPL0</a:t>
            </a:r>
            <a:endParaRPr lang="en-US" sz="2000" dirty="0" smtClean="0"/>
          </a:p>
          <a:p>
            <a:endParaRPr lang="en-US" sz="2000" dirty="0" smtClean="0"/>
          </a:p>
        </p:txBody>
      </p:sp>
      <p:pic>
        <p:nvPicPr>
          <p:cNvPr id="37890" name="Picture 2" descr="https://i.ytimg.com/vi/wh7b8e5FKXg/hqdefault.jpg"/>
          <p:cNvPicPr>
            <a:picLocks noChangeAspect="1" noChangeArrowheads="1"/>
          </p:cNvPicPr>
          <p:nvPr/>
        </p:nvPicPr>
        <p:blipFill>
          <a:blip r:embed="rId4" cstate="print"/>
          <a:srcRect/>
          <a:stretch>
            <a:fillRect/>
          </a:stretch>
        </p:blipFill>
        <p:spPr bwMode="auto">
          <a:xfrm>
            <a:off x="2209800" y="1524000"/>
            <a:ext cx="4552950" cy="3419475"/>
          </a:xfrm>
          <a:prstGeom prst="rect">
            <a:avLst/>
          </a:prstGeom>
          <a:noFill/>
        </p:spPr>
      </p:pic>
    </p:spTree>
    <p:extLst>
      <p:ext uri="{BB962C8B-B14F-4D97-AF65-F5344CB8AC3E}">
        <p14:creationId xmlns:p14="http://schemas.microsoft.com/office/powerpoint/2010/main" val="2483424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Tonight, We Will Cover</a:t>
            </a:r>
            <a:endParaRPr lang="en-US" b="1" dirty="0">
              <a:solidFill>
                <a:srgbClr val="273EAF"/>
              </a:solidFill>
            </a:endParaRPr>
          </a:p>
        </p:txBody>
      </p:sp>
      <p:sp>
        <p:nvSpPr>
          <p:cNvPr id="3" name="Content Placeholder 2"/>
          <p:cNvSpPr>
            <a:spLocks noGrp="1"/>
          </p:cNvSpPr>
          <p:nvPr>
            <p:ph idx="1"/>
          </p:nvPr>
        </p:nvSpPr>
        <p:spPr/>
        <p:txBody>
          <a:bodyPr>
            <a:normAutofit/>
          </a:bodyPr>
          <a:lstStyle/>
          <a:p>
            <a:pPr fontAlgn="t"/>
            <a:r>
              <a:rPr lang="en-US" dirty="0" smtClean="0"/>
              <a:t>Statistics</a:t>
            </a:r>
          </a:p>
          <a:p>
            <a:pPr fontAlgn="t"/>
            <a:r>
              <a:rPr lang="en-US" dirty="0" smtClean="0"/>
              <a:t>Why Airplanes Hit Each Other</a:t>
            </a:r>
          </a:p>
          <a:p>
            <a:pPr fontAlgn="t"/>
            <a:r>
              <a:rPr lang="en-US" dirty="0" smtClean="0"/>
              <a:t>Strategy &amp; Tactics to Avoid Mid-Airs</a:t>
            </a:r>
          </a:p>
          <a:p>
            <a:pPr fontAlgn="t"/>
            <a:r>
              <a:rPr lang="en-US" dirty="0" smtClean="0"/>
              <a:t>Mishaps</a:t>
            </a:r>
          </a:p>
          <a:p>
            <a:pPr fontAlgn="t"/>
            <a:endParaRPr lang="en-US" dirty="0" smtClean="0"/>
          </a:p>
          <a:p>
            <a:pPr fontAlgn="t"/>
            <a:endParaRPr lang="en-US" dirty="0"/>
          </a:p>
        </p:txBody>
      </p:sp>
    </p:spTree>
    <p:extLst>
      <p:ext uri="{BB962C8B-B14F-4D97-AF65-F5344CB8AC3E}">
        <p14:creationId xmlns:p14="http://schemas.microsoft.com/office/powerpoint/2010/main" val="309358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73EAF"/>
                </a:solidFill>
              </a:rPr>
              <a:t>Statistics</a:t>
            </a:r>
            <a:br>
              <a:rPr lang="en-US" b="1" dirty="0" smtClean="0">
                <a:solidFill>
                  <a:srgbClr val="273EAF"/>
                </a:solidFill>
              </a:rPr>
            </a:br>
            <a:r>
              <a:rPr lang="en-US" sz="3100" b="1" dirty="0" smtClean="0">
                <a:solidFill>
                  <a:srgbClr val="273EAF"/>
                </a:solidFill>
              </a:rPr>
              <a:t>Pilot Reported NMACs by Hazard Type</a:t>
            </a:r>
            <a:endParaRPr lang="en-US" sz="3100" b="1" dirty="0">
              <a:solidFill>
                <a:srgbClr val="273EAF"/>
              </a:solidFill>
            </a:endParaRPr>
          </a:p>
        </p:txBody>
      </p:sp>
      <p:graphicFrame>
        <p:nvGraphicFramePr>
          <p:cNvPr id="5" name="Chart 4"/>
          <p:cNvGraphicFramePr>
            <a:graphicFrameLocks/>
          </p:cNvGraphicFramePr>
          <p:nvPr>
            <p:extLst>
              <p:ext uri="{D42A27DB-BD31-4B8C-83A1-F6EECF244321}">
                <p14:modId xmlns:p14="http://schemas.microsoft.com/office/powerpoint/2010/main" val="2827965603"/>
              </p:ext>
            </p:extLst>
          </p:nvPr>
        </p:nvGraphicFramePr>
        <p:xfrm>
          <a:off x="914400" y="1600200"/>
          <a:ext cx="73152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165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Statistics</a:t>
            </a:r>
            <a:endParaRPr lang="en-US" b="1" dirty="0">
              <a:solidFill>
                <a:srgbClr val="273EAF"/>
              </a:solidFill>
            </a:endParaRPr>
          </a:p>
        </p:txBody>
      </p:sp>
      <p:sp>
        <p:nvSpPr>
          <p:cNvPr id="3" name="Content Placeholder 2"/>
          <p:cNvSpPr>
            <a:spLocks noGrp="1"/>
          </p:cNvSpPr>
          <p:nvPr>
            <p:ph idx="1"/>
          </p:nvPr>
        </p:nvSpPr>
        <p:spPr/>
        <p:txBody>
          <a:bodyPr>
            <a:normAutofit lnSpcReduction="10000"/>
          </a:bodyPr>
          <a:lstStyle/>
          <a:p>
            <a:r>
              <a:rPr lang="en-US" dirty="0" smtClean="0"/>
              <a:t>A </a:t>
            </a:r>
            <a:r>
              <a:rPr lang="en-US" dirty="0"/>
              <a:t>R</a:t>
            </a:r>
            <a:r>
              <a:rPr lang="en-US" dirty="0" smtClean="0"/>
              <a:t>eal Threat?  10-20 per year since 2000…</a:t>
            </a:r>
          </a:p>
          <a:p>
            <a:r>
              <a:rPr lang="en-US" dirty="0" smtClean="0"/>
              <a:t>87% occur in VFR conditions</a:t>
            </a:r>
          </a:p>
          <a:p>
            <a:r>
              <a:rPr lang="en-US" dirty="0" smtClean="0"/>
              <a:t>42% occur during descent/approach</a:t>
            </a:r>
          </a:p>
          <a:p>
            <a:r>
              <a:rPr lang="en-US" dirty="0" smtClean="0"/>
              <a:t>Primarily </a:t>
            </a:r>
            <a:r>
              <a:rPr lang="en-US" u="sng" dirty="0" smtClean="0"/>
              <a:t>within 10nm of the airport</a:t>
            </a:r>
          </a:p>
          <a:p>
            <a:r>
              <a:rPr lang="en-US" dirty="0" smtClean="0"/>
              <a:t>Also, mostly on </a:t>
            </a:r>
            <a:r>
              <a:rPr lang="en-US" u="sng" dirty="0" smtClean="0"/>
              <a:t>Weekends</a:t>
            </a:r>
          </a:p>
          <a:p>
            <a:r>
              <a:rPr lang="en-US" dirty="0" smtClean="0"/>
              <a:t>Mostly at </a:t>
            </a:r>
            <a:r>
              <a:rPr lang="en-US" u="sng" dirty="0" smtClean="0"/>
              <a:t>Non-towered airports</a:t>
            </a:r>
          </a:p>
          <a:p>
            <a:r>
              <a:rPr lang="en-US" dirty="0" smtClean="0"/>
              <a:t>Below 1,000 </a:t>
            </a:r>
            <a:r>
              <a:rPr lang="en-US" dirty="0" err="1" smtClean="0"/>
              <a:t>ft</a:t>
            </a:r>
            <a:endParaRPr lang="en-US" dirty="0" smtClean="0"/>
          </a:p>
          <a:p>
            <a:r>
              <a:rPr lang="en-US" dirty="0" smtClean="0"/>
              <a:t>Mostly struck in Rear Quarter</a:t>
            </a:r>
            <a:endParaRPr lang="en-US" dirty="0"/>
          </a:p>
        </p:txBody>
      </p:sp>
    </p:spTree>
    <p:extLst>
      <p:ext uri="{BB962C8B-B14F-4D97-AF65-F5344CB8AC3E}">
        <p14:creationId xmlns:p14="http://schemas.microsoft.com/office/powerpoint/2010/main" val="4132051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514600" y="533400"/>
            <a:ext cx="3886200" cy="15445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effectLst>
                  <a:outerShdw blurRad="38100" dist="38100" dir="2700000" algn="tl">
                    <a:srgbClr val="000000">
                      <a:alpha val="43137"/>
                    </a:srgbClr>
                  </a:outerShdw>
                </a:effectLst>
              </a:rPr>
              <a:t>Also, Mostly Fatal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374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Why Airplanes Hit Each Other</a:t>
            </a:r>
            <a:endParaRPr lang="en-US" b="1" dirty="0">
              <a:solidFill>
                <a:srgbClr val="273EAF"/>
              </a:solidFill>
            </a:endParaRPr>
          </a:p>
        </p:txBody>
      </p:sp>
      <p:sp>
        <p:nvSpPr>
          <p:cNvPr id="3" name="Content Placeholder 2"/>
          <p:cNvSpPr>
            <a:spLocks noGrp="1"/>
          </p:cNvSpPr>
          <p:nvPr>
            <p:ph idx="1"/>
          </p:nvPr>
        </p:nvSpPr>
        <p:spPr/>
        <p:txBody>
          <a:bodyPr/>
          <a:lstStyle/>
          <a:p>
            <a:r>
              <a:rPr lang="en-US" dirty="0" smtClean="0"/>
              <a:t>Blind Spots</a:t>
            </a:r>
          </a:p>
          <a:p>
            <a:r>
              <a:rPr lang="en-US" dirty="0" smtClean="0"/>
              <a:t>High Density Traffic Areas</a:t>
            </a:r>
          </a:p>
          <a:p>
            <a:r>
              <a:rPr lang="en-US" dirty="0" smtClean="0"/>
              <a:t>FAA Rules designed to “See and Avoid” do not always work</a:t>
            </a:r>
          </a:p>
          <a:p>
            <a:r>
              <a:rPr lang="en-US" dirty="0" smtClean="0"/>
              <a:t>Complacency</a:t>
            </a:r>
            <a:endParaRPr lang="en-US" dirty="0"/>
          </a:p>
        </p:txBody>
      </p:sp>
    </p:spTree>
    <p:extLst>
      <p:ext uri="{BB962C8B-B14F-4D97-AF65-F5344CB8AC3E}">
        <p14:creationId xmlns:p14="http://schemas.microsoft.com/office/powerpoint/2010/main" val="376633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73EAF"/>
                </a:solidFill>
              </a:rPr>
              <a:t>Where Are We Vulnerable?</a:t>
            </a:r>
            <a:endParaRPr lang="en-US" b="1" dirty="0">
              <a:solidFill>
                <a:srgbClr val="273EA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219200"/>
            <a:ext cx="5486400" cy="5486400"/>
          </a:xfrm>
          <a:prstGeom prst="rect">
            <a:avLst/>
          </a:prstGeom>
        </p:spPr>
      </p:pic>
    </p:spTree>
    <p:extLst>
      <p:ext uri="{BB962C8B-B14F-4D97-AF65-F5344CB8AC3E}">
        <p14:creationId xmlns:p14="http://schemas.microsoft.com/office/powerpoint/2010/main" val="262850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782</Words>
  <Application>Microsoft Office PowerPoint</Application>
  <PresentationFormat>On-screen Show (4:3)</PresentationFormat>
  <Paragraphs>133</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Safety Meeting</vt:lpstr>
      <vt:lpstr>Agenda</vt:lpstr>
      <vt:lpstr>Mid-Air Collison Avoidance</vt:lpstr>
      <vt:lpstr>Tonight, We Will Cover</vt:lpstr>
      <vt:lpstr>Statistics Pilot Reported NMACs by Hazard Type</vt:lpstr>
      <vt:lpstr>Statistics</vt:lpstr>
      <vt:lpstr>PowerPoint Presentation</vt:lpstr>
      <vt:lpstr>Why Airplanes Hit Each Other</vt:lpstr>
      <vt:lpstr>Where Are We Vulnerable?</vt:lpstr>
      <vt:lpstr>Where Are We Vulnerable?</vt:lpstr>
      <vt:lpstr>PowerPoint Presentation</vt:lpstr>
      <vt:lpstr>Collision Geometry</vt:lpstr>
      <vt:lpstr>Scan Volume</vt:lpstr>
      <vt:lpstr>Strategy &amp; Tactics to Avoid Mid-Airs</vt:lpstr>
      <vt:lpstr>Military Aircraft</vt:lpstr>
      <vt:lpstr>Scanning Techniques</vt:lpstr>
      <vt:lpstr>PowerPoint Presentation</vt:lpstr>
      <vt:lpstr>PowerPoint Presentation</vt:lpstr>
      <vt:lpstr>Help</vt:lpstr>
      <vt:lpstr>Mishaps</vt:lpstr>
      <vt:lpstr>Mishaps</vt:lpstr>
      <vt:lpstr>PowerPoint Presentation</vt:lpstr>
      <vt:lpstr>Resources</vt:lpstr>
      <vt:lpstr>Questions/Comments</vt:lpstr>
      <vt:lpstr>Preview—Next Safety Meeting</vt:lpstr>
      <vt:lpstr>Future Safety Meeting Subjects</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Semi-Annual Safety Stand Down</dc:title>
  <dc:creator>Melton, Charles R Civ USAF ANG NGB/A4</dc:creator>
  <cp:lastModifiedBy>MELTON, CHARLES R GS-15 USAF ANG ANG READINESS FO/A4</cp:lastModifiedBy>
  <cp:revision>115</cp:revision>
  <cp:lastPrinted>2014-11-07T19:17:25Z</cp:lastPrinted>
  <dcterms:created xsi:type="dcterms:W3CDTF">2014-10-29T12:40:18Z</dcterms:created>
  <dcterms:modified xsi:type="dcterms:W3CDTF">2015-06-15T12:07:58Z</dcterms:modified>
</cp:coreProperties>
</file>