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1" r:id="rId4"/>
  </p:sldMasterIdLst>
  <p:notesMasterIdLst>
    <p:notesMasterId r:id="rId22"/>
  </p:notesMasterIdLst>
  <p:handoutMasterIdLst>
    <p:handoutMasterId r:id="rId23"/>
  </p:handoutMasterIdLst>
  <p:sldIdLst>
    <p:sldId id="689" r:id="rId5"/>
    <p:sldId id="800" r:id="rId6"/>
    <p:sldId id="824" r:id="rId7"/>
    <p:sldId id="825" r:id="rId8"/>
    <p:sldId id="826" r:id="rId9"/>
    <p:sldId id="827" r:id="rId10"/>
    <p:sldId id="789" r:id="rId11"/>
    <p:sldId id="828" r:id="rId12"/>
    <p:sldId id="790" r:id="rId13"/>
    <p:sldId id="819" r:id="rId14"/>
    <p:sldId id="806" r:id="rId15"/>
    <p:sldId id="823" r:id="rId16"/>
    <p:sldId id="805" r:id="rId17"/>
    <p:sldId id="791" r:id="rId18"/>
    <p:sldId id="820" r:id="rId19"/>
    <p:sldId id="821" r:id="rId20"/>
    <p:sldId id="799"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6699FF"/>
    <a:srgbClr val="3D578C"/>
    <a:srgbClr val="EAEAEA"/>
    <a:srgbClr val="FFFF99"/>
    <a:srgbClr val="0066FF"/>
    <a:srgbClr val="CC9900"/>
    <a:srgbClr val="66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6916" autoAdjust="0"/>
  </p:normalViewPr>
  <p:slideViewPr>
    <p:cSldViewPr snapToGrid="0">
      <p:cViewPr varScale="1">
        <p:scale>
          <a:sx n="108" d="100"/>
          <a:sy n="108" d="100"/>
        </p:scale>
        <p:origin x="-18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4181"/>
          </a:xfrm>
          <a:prstGeom prst="rect">
            <a:avLst/>
          </a:prstGeom>
        </p:spPr>
        <p:txBody>
          <a:bodyPr vert="horz" lIns="92212" tIns="46105" rIns="92212" bIns="46105"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1386" y="0"/>
            <a:ext cx="3037413" cy="464181"/>
          </a:xfrm>
          <a:prstGeom prst="rect">
            <a:avLst/>
          </a:prstGeom>
        </p:spPr>
        <p:txBody>
          <a:bodyPr vert="horz" lIns="92212" tIns="46105" rIns="92212" bIns="46105" rtlCol="0"/>
          <a:lstStyle>
            <a:lvl1pPr algn="r">
              <a:defRPr sz="1200">
                <a:latin typeface="Arial" charset="0"/>
              </a:defRPr>
            </a:lvl1pPr>
          </a:lstStyle>
          <a:p>
            <a:pPr>
              <a:defRPr/>
            </a:pPr>
            <a:fld id="{27812DCD-5764-406E-9A87-FAF7E100684D}" type="datetimeFigureOut">
              <a:rPr lang="en-US"/>
              <a:pPr>
                <a:defRPr/>
              </a:pPr>
              <a:t>12/13/2016</a:t>
            </a:fld>
            <a:endParaRPr lang="en-US" dirty="0"/>
          </a:p>
        </p:txBody>
      </p:sp>
      <p:sp>
        <p:nvSpPr>
          <p:cNvPr id="4" name="Footer Placeholder 3"/>
          <p:cNvSpPr>
            <a:spLocks noGrp="1"/>
          </p:cNvSpPr>
          <p:nvPr>
            <p:ph type="ftr" sz="quarter" idx="2"/>
          </p:nvPr>
        </p:nvSpPr>
        <p:spPr>
          <a:xfrm>
            <a:off x="0" y="8830621"/>
            <a:ext cx="3037413" cy="464181"/>
          </a:xfrm>
          <a:prstGeom prst="rect">
            <a:avLst/>
          </a:prstGeom>
        </p:spPr>
        <p:txBody>
          <a:bodyPr vert="horz" lIns="92212" tIns="46105" rIns="92212" bIns="46105"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1386" y="8830621"/>
            <a:ext cx="3037413" cy="464181"/>
          </a:xfrm>
          <a:prstGeom prst="rect">
            <a:avLst/>
          </a:prstGeom>
        </p:spPr>
        <p:txBody>
          <a:bodyPr vert="horz" lIns="92212" tIns="46105" rIns="92212" bIns="46105" rtlCol="0" anchor="b"/>
          <a:lstStyle>
            <a:lvl1pPr algn="r">
              <a:defRPr sz="1200">
                <a:latin typeface="Arial" charset="0"/>
              </a:defRPr>
            </a:lvl1pPr>
          </a:lstStyle>
          <a:p>
            <a:pPr>
              <a:defRPr/>
            </a:pPr>
            <a:fld id="{DC99F42C-24F2-47FC-B921-BEF8CF6F0EA0}" type="slidenum">
              <a:rPr lang="en-US"/>
              <a:pPr>
                <a:defRPr/>
              </a:pPr>
              <a:t>‹#›</a:t>
            </a:fld>
            <a:endParaRPr lang="en-US" dirty="0"/>
          </a:p>
        </p:txBody>
      </p:sp>
    </p:spTree>
    <p:extLst>
      <p:ext uri="{BB962C8B-B14F-4D97-AF65-F5344CB8AC3E}">
        <p14:creationId xmlns:p14="http://schemas.microsoft.com/office/powerpoint/2010/main" val="269566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7413" cy="464181"/>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defTabSz="931734">
              <a:defRPr sz="1200">
                <a:latin typeface="Arial" charset="0"/>
              </a:defRPr>
            </a:lvl1pPr>
          </a:lstStyle>
          <a:p>
            <a:pPr>
              <a:defRPr/>
            </a:pPr>
            <a:endParaRPr lang="en-US" dirty="0"/>
          </a:p>
        </p:txBody>
      </p:sp>
      <p:sp>
        <p:nvSpPr>
          <p:cNvPr id="48131" name="Rectangle 3"/>
          <p:cNvSpPr>
            <a:spLocks noGrp="1" noChangeArrowheads="1"/>
          </p:cNvSpPr>
          <p:nvPr>
            <p:ph type="dt" idx="1"/>
          </p:nvPr>
        </p:nvSpPr>
        <p:spPr bwMode="auto">
          <a:xfrm>
            <a:off x="3972987" y="0"/>
            <a:ext cx="3037413" cy="464181"/>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lvl1pPr algn="r" defTabSz="931734">
              <a:defRPr sz="1200">
                <a:latin typeface="Arial" charset="0"/>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81100" y="700088"/>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33975" y="4416112"/>
            <a:ext cx="5142455" cy="4182419"/>
          </a:xfrm>
          <a:prstGeom prst="rect">
            <a:avLst/>
          </a:prstGeom>
          <a:noFill/>
          <a:ln w="9525">
            <a:noFill/>
            <a:miter lim="800000"/>
            <a:headEnd/>
            <a:tailEnd/>
          </a:ln>
          <a:effectLst/>
        </p:spPr>
        <p:txBody>
          <a:bodyPr vert="horz" wrap="square" lIns="93162" tIns="46580" rIns="93162"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32221"/>
            <a:ext cx="3037413" cy="464181"/>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defTabSz="931734">
              <a:defRPr sz="1200">
                <a:latin typeface="Arial" charset="0"/>
              </a:defRPr>
            </a:lvl1pPr>
          </a:lstStyle>
          <a:p>
            <a:pPr>
              <a:defRPr/>
            </a:pPr>
            <a:endParaRPr lang="en-US" dirty="0"/>
          </a:p>
        </p:txBody>
      </p:sp>
      <p:sp>
        <p:nvSpPr>
          <p:cNvPr id="48135" name="Rectangle 7"/>
          <p:cNvSpPr>
            <a:spLocks noGrp="1" noChangeArrowheads="1"/>
          </p:cNvSpPr>
          <p:nvPr>
            <p:ph type="sldNum" sz="quarter" idx="5"/>
          </p:nvPr>
        </p:nvSpPr>
        <p:spPr bwMode="auto">
          <a:xfrm>
            <a:off x="3972987" y="8832221"/>
            <a:ext cx="3037413" cy="464181"/>
          </a:xfrm>
          <a:prstGeom prst="rect">
            <a:avLst/>
          </a:prstGeom>
          <a:noFill/>
          <a:ln w="9525">
            <a:noFill/>
            <a:miter lim="800000"/>
            <a:headEnd/>
            <a:tailEnd/>
          </a:ln>
          <a:effectLst/>
        </p:spPr>
        <p:txBody>
          <a:bodyPr vert="horz" wrap="square" lIns="93162" tIns="46580" rIns="93162" bIns="46580" numCol="1" anchor="b" anchorCtr="0" compatLnSpc="1">
            <a:prstTxWarp prst="textNoShape">
              <a:avLst/>
            </a:prstTxWarp>
          </a:bodyPr>
          <a:lstStyle>
            <a:lvl1pPr algn="r" defTabSz="931734">
              <a:defRPr sz="1200">
                <a:latin typeface="Arial" charset="0"/>
              </a:defRPr>
            </a:lvl1pPr>
          </a:lstStyle>
          <a:p>
            <a:pPr>
              <a:defRPr/>
            </a:pPr>
            <a:fld id="{36B26F92-9324-46A7-BB13-4ABCBF7DE792}" type="slidenum">
              <a:rPr lang="en-US"/>
              <a:pPr>
                <a:defRPr/>
              </a:pPr>
              <a:t>‹#›</a:t>
            </a:fld>
            <a:endParaRPr lang="en-US" dirty="0"/>
          </a:p>
        </p:txBody>
      </p:sp>
    </p:spTree>
    <p:extLst>
      <p:ext uri="{BB962C8B-B14F-4D97-AF65-F5344CB8AC3E}">
        <p14:creationId xmlns:p14="http://schemas.microsoft.com/office/powerpoint/2010/main" val="3218226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390650" y="2490717"/>
            <a:ext cx="6410325" cy="663575"/>
          </a:xfrm>
        </p:spPr>
        <p:txBody>
          <a:bodyPr/>
          <a:lstStyle>
            <a:lvl1pPr>
              <a:defRPr b="1">
                <a:solidFill>
                  <a:schemeClr val="tx1"/>
                </a:solidFill>
                <a:effectLst/>
              </a:defRPr>
            </a:lvl1pPr>
          </a:lstStyle>
          <a:p>
            <a:r>
              <a:rPr lang="en-US" dirty="0"/>
              <a:t>Click to edit Master title style</a:t>
            </a:r>
          </a:p>
        </p:txBody>
      </p:sp>
      <p:sp>
        <p:nvSpPr>
          <p:cNvPr id="7171" name="Rectangle 3"/>
          <p:cNvSpPr>
            <a:spLocks noGrp="1" noChangeArrowheads="1"/>
          </p:cNvSpPr>
          <p:nvPr>
            <p:ph type="subTitle" idx="1"/>
          </p:nvPr>
        </p:nvSpPr>
        <p:spPr>
          <a:xfrm>
            <a:off x="1852613" y="3181280"/>
            <a:ext cx="5486400" cy="519112"/>
          </a:xfrm>
          <a:ln algn="ctr"/>
        </p:spPr>
        <p:txBody>
          <a:bodyPr/>
          <a:lstStyle>
            <a:lvl1pPr marL="0" indent="0" algn="ctr">
              <a:lnSpc>
                <a:spcPct val="80000"/>
              </a:lnSpc>
              <a:buFontTx/>
              <a:buNone/>
              <a:defRPr>
                <a:solidFill>
                  <a:schemeClr val="tx1"/>
                </a:solidFill>
              </a:defRPr>
            </a:lvl1pPr>
          </a:lstStyle>
          <a:p>
            <a:r>
              <a:rPr lang="en-US"/>
              <a:t>Click to edit Master subtitle style</a:t>
            </a:r>
          </a:p>
        </p:txBody>
      </p:sp>
      <p:cxnSp>
        <p:nvCxnSpPr>
          <p:cNvPr id="15" name="Straight Connector 14"/>
          <p:cNvCxnSpPr/>
          <p:nvPr userDrawn="1"/>
        </p:nvCxnSpPr>
        <p:spPr>
          <a:xfrm>
            <a:off x="0" y="1022350"/>
            <a:ext cx="9144000" cy="0"/>
          </a:xfrm>
          <a:prstGeom prst="line">
            <a:avLst/>
          </a:prstGeom>
          <a:ln w="28575">
            <a:solidFill>
              <a:srgbClr val="3D578C"/>
            </a:solidFill>
          </a:ln>
        </p:spPr>
        <p:style>
          <a:lnRef idx="1">
            <a:schemeClr val="accent1"/>
          </a:lnRef>
          <a:fillRef idx="0">
            <a:schemeClr val="accent1"/>
          </a:fillRef>
          <a:effectRef idx="0">
            <a:schemeClr val="accent1"/>
          </a:effectRef>
          <a:fontRef idx="minor">
            <a:schemeClr val="tx1"/>
          </a:fontRef>
        </p:style>
      </p:cxnSp>
      <p:pic>
        <p:nvPicPr>
          <p:cNvPr id="7" name="Picture 2" descr="C:\Users\daniel.mcnamara\Pictures\PRNFC\PRNFC 50 0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00" y="47988"/>
            <a:ext cx="1283130" cy="8793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aniel.mcnamara\Pictures\PRNFC\Pax River Logo 0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63350" y="47988"/>
            <a:ext cx="1059688" cy="886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AC03BFE-3B7A-45B7-A8B9-9FEE731A53F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a:lstStyle>
            <a:lvl1pPr>
              <a:defRPr lang="en-US" sz="3200" b="1" dirty="0">
                <a:solidFill>
                  <a:srgbClr val="3D578C"/>
                </a:solidFill>
                <a:effectLst/>
                <a:latin typeface="+mj-lt"/>
                <a:ea typeface="+mj-ea"/>
                <a:cs typeface="+mj-cs"/>
              </a:defRPr>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8712525" y="6680692"/>
            <a:ext cx="431800" cy="184150"/>
          </a:xfrm>
          <a:ln/>
        </p:spPr>
        <p:txBody>
          <a:bodyPr/>
          <a:lstStyle>
            <a:lvl1pPr>
              <a:defRPr>
                <a:latin typeface="Calibri" pitchFamily="34" charset="0"/>
                <a:cs typeface="Calibri" pitchFamily="34" charset="0"/>
              </a:defRPr>
            </a:lvl1pPr>
          </a:lstStyle>
          <a:p>
            <a:pPr>
              <a:defRPr/>
            </a:pPr>
            <a:fld id="{837D567D-8D4B-4647-9E94-B367E73D1F10}"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235075"/>
            <a:ext cx="8229600" cy="5122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712525" y="6680692"/>
            <a:ext cx="431800" cy="184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Calibri" pitchFamily="34" charset="0"/>
                <a:cs typeface="Calibri" pitchFamily="34" charset="0"/>
              </a:defRPr>
            </a:lvl1pPr>
          </a:lstStyle>
          <a:p>
            <a:pPr>
              <a:defRPr/>
            </a:pPr>
            <a:fld id="{3C362760-C9C1-48E6-A916-E6C32527152D}" type="slidenum">
              <a:rPr lang="en-US" smtClean="0"/>
              <a:pPr>
                <a:defRPr/>
              </a:pPr>
              <a:t>‹#›</a:t>
            </a:fld>
            <a:endParaRPr lang="en-US" dirty="0"/>
          </a:p>
        </p:txBody>
      </p:sp>
      <p:sp>
        <p:nvSpPr>
          <p:cNvPr id="1028" name="Rectangle 8"/>
          <p:cNvSpPr>
            <a:spLocks noGrp="1" noChangeArrowheads="1"/>
          </p:cNvSpPr>
          <p:nvPr>
            <p:ph type="title"/>
          </p:nvPr>
        </p:nvSpPr>
        <p:spPr bwMode="auto">
          <a:xfrm>
            <a:off x="1263650" y="255588"/>
            <a:ext cx="6777038" cy="473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cxnSp>
        <p:nvCxnSpPr>
          <p:cNvPr id="9" name="Straight Connector 8"/>
          <p:cNvCxnSpPr/>
          <p:nvPr/>
        </p:nvCxnSpPr>
        <p:spPr>
          <a:xfrm>
            <a:off x="0" y="1022350"/>
            <a:ext cx="9144000" cy="0"/>
          </a:xfrm>
          <a:prstGeom prst="line">
            <a:avLst/>
          </a:prstGeom>
          <a:ln w="28575">
            <a:solidFill>
              <a:srgbClr val="3D578C"/>
            </a:solidFill>
          </a:ln>
        </p:spPr>
        <p:style>
          <a:lnRef idx="1">
            <a:schemeClr val="accent1"/>
          </a:lnRef>
          <a:fillRef idx="0">
            <a:schemeClr val="accent1"/>
          </a:fillRef>
          <a:effectRef idx="0">
            <a:schemeClr val="accent1"/>
          </a:effectRef>
          <a:fontRef idx="minor">
            <a:schemeClr val="tx1"/>
          </a:fontRef>
        </p:style>
      </p:cxnSp>
      <p:pic>
        <p:nvPicPr>
          <p:cNvPr id="2050" name="Picture 2" descr="C:\Users\daniel.mcnamara\Pictures\PRNFC\PRNFC 50 02.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2700" y="47988"/>
            <a:ext cx="1283130" cy="8793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niel.mcnamara\Pictures\PRNFC\Pax River Logo 02.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63350" y="47988"/>
            <a:ext cx="1059688" cy="88688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Lst>
  <p:hf hdr="0" ftr="0" dt="0"/>
  <p:txStyles>
    <p:titleStyle>
      <a:lvl1pPr algn="ctr" rtl="0" eaLnBrk="0" fontAlgn="base" hangingPunct="0">
        <a:spcBef>
          <a:spcPct val="0"/>
        </a:spcBef>
        <a:spcAft>
          <a:spcPct val="0"/>
        </a:spcAft>
        <a:defRPr lang="en-US" sz="3200" b="1">
          <a:solidFill>
            <a:srgbClr val="3D578C"/>
          </a:solidFill>
          <a:latin typeface="Calibri" pitchFamily="34" charset="0"/>
          <a:ea typeface="+mj-ea"/>
          <a:cs typeface="Calibri" pitchFamily="34" charset="0"/>
        </a:defRPr>
      </a:lvl1pPr>
      <a:lvl2pPr algn="ctr" rtl="0" eaLnBrk="0" fontAlgn="base" hangingPunct="0">
        <a:spcBef>
          <a:spcPct val="0"/>
        </a:spcBef>
        <a:spcAft>
          <a:spcPct val="0"/>
        </a:spcAft>
        <a:defRPr sz="3200" b="1">
          <a:solidFill>
            <a:srgbClr val="3D578C"/>
          </a:solidFill>
          <a:latin typeface="Arial" charset="0"/>
        </a:defRPr>
      </a:lvl2pPr>
      <a:lvl3pPr algn="ctr" rtl="0" eaLnBrk="0" fontAlgn="base" hangingPunct="0">
        <a:spcBef>
          <a:spcPct val="0"/>
        </a:spcBef>
        <a:spcAft>
          <a:spcPct val="0"/>
        </a:spcAft>
        <a:defRPr sz="3200" b="1">
          <a:solidFill>
            <a:srgbClr val="3D578C"/>
          </a:solidFill>
          <a:latin typeface="Arial" charset="0"/>
        </a:defRPr>
      </a:lvl3pPr>
      <a:lvl4pPr algn="ctr" rtl="0" eaLnBrk="0" fontAlgn="base" hangingPunct="0">
        <a:spcBef>
          <a:spcPct val="0"/>
        </a:spcBef>
        <a:spcAft>
          <a:spcPct val="0"/>
        </a:spcAft>
        <a:defRPr sz="3200" b="1">
          <a:solidFill>
            <a:srgbClr val="3D578C"/>
          </a:solidFill>
          <a:latin typeface="Arial" charset="0"/>
        </a:defRPr>
      </a:lvl4pPr>
      <a:lvl5pPr algn="ctr" rtl="0" eaLnBrk="0" fontAlgn="base" hangingPunct="0">
        <a:spcBef>
          <a:spcPct val="0"/>
        </a:spcBef>
        <a:spcAft>
          <a:spcPct val="0"/>
        </a:spcAft>
        <a:defRPr sz="3200" b="1">
          <a:solidFill>
            <a:srgbClr val="3D578C"/>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4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8554" y="1389413"/>
            <a:ext cx="7631723" cy="2339439"/>
          </a:xfrm>
        </p:spPr>
        <p:txBody>
          <a:bodyPr/>
          <a:lstStyle/>
          <a:p>
            <a:r>
              <a:rPr lang="en-US" dirty="0" smtClean="0"/>
              <a:t>Patuxent River Navy Flying Club</a:t>
            </a:r>
            <a:br>
              <a:rPr lang="en-US" dirty="0" smtClean="0"/>
            </a:br>
            <a:r>
              <a:rPr lang="en-US" dirty="0"/>
              <a:t/>
            </a:r>
            <a:br>
              <a:rPr lang="en-US" dirty="0"/>
            </a:br>
            <a:r>
              <a:rPr lang="en-US" sz="4800" dirty="0" smtClean="0"/>
              <a:t>Monthly </a:t>
            </a:r>
            <a:r>
              <a:rPr lang="en-US" sz="4800" dirty="0" smtClean="0"/>
              <a:t>Safety Briefing</a:t>
            </a:r>
            <a:br>
              <a:rPr lang="en-US" sz="4800" dirty="0" smtClean="0"/>
            </a:br>
            <a:r>
              <a:rPr lang="en-US" sz="2400" dirty="0" smtClean="0"/>
              <a:t>December </a:t>
            </a:r>
            <a:r>
              <a:rPr lang="en-US" sz="2400" dirty="0" smtClean="0"/>
              <a:t>13</a:t>
            </a:r>
            <a:r>
              <a:rPr lang="en-US" sz="2400" dirty="0" smtClean="0"/>
              <a:t>, </a:t>
            </a:r>
            <a:r>
              <a:rPr lang="en-US" sz="2400" dirty="0" smtClean="0"/>
              <a:t>2016</a:t>
            </a:r>
            <a:endParaRPr lang="en-US" dirty="0"/>
          </a:p>
        </p:txBody>
      </p:sp>
      <p:sp>
        <p:nvSpPr>
          <p:cNvPr id="4" name="Subtitle 2"/>
          <p:cNvSpPr txBox="1">
            <a:spLocks/>
          </p:cNvSpPr>
          <p:nvPr/>
        </p:nvSpPr>
        <p:spPr bwMode="auto">
          <a:xfrm>
            <a:off x="2586446" y="6115727"/>
            <a:ext cx="3827417" cy="60372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lnSpc>
                <a:spcPct val="80000"/>
              </a:lnSpc>
              <a:spcBef>
                <a:spcPct val="20000"/>
              </a:spcBef>
              <a:spcAft>
                <a:spcPct val="0"/>
              </a:spcAft>
              <a:buFontTx/>
              <a:buNone/>
              <a:defRPr sz="20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4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kern="0" dirty="0" smtClean="0"/>
              <a:t>Dave Kirk</a:t>
            </a:r>
            <a:endParaRPr lang="en-US" kern="0" dirty="0" smtClean="0"/>
          </a:p>
          <a:p>
            <a:r>
              <a:rPr lang="en-US" kern="0" dirty="0" smtClean="0"/>
              <a:t>PRNFC </a:t>
            </a:r>
            <a:r>
              <a:rPr lang="en-US" kern="0" dirty="0" smtClean="0"/>
              <a:t>Safety Officer</a:t>
            </a:r>
            <a:endParaRPr lang="en-US" kern="0" dirty="0"/>
          </a:p>
        </p:txBody>
      </p:sp>
    </p:spTree>
    <p:extLst>
      <p:ext uri="{BB962C8B-B14F-4D97-AF65-F5344CB8AC3E}">
        <p14:creationId xmlns:p14="http://schemas.microsoft.com/office/powerpoint/2010/main" val="394329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FOD</a:t>
            </a:r>
            <a:endParaRPr lang="en-US" dirty="0"/>
          </a:p>
        </p:txBody>
      </p:sp>
      <p:sp>
        <p:nvSpPr>
          <p:cNvPr id="3" name="Content Placeholder 2"/>
          <p:cNvSpPr>
            <a:spLocks noGrp="1"/>
          </p:cNvSpPr>
          <p:nvPr>
            <p:ph idx="1"/>
          </p:nvPr>
        </p:nvSpPr>
        <p:spPr>
          <a:xfrm>
            <a:off x="457200" y="1033200"/>
            <a:ext cx="8229600" cy="5122863"/>
          </a:xfrm>
        </p:spPr>
        <p:txBody>
          <a:bodyPr/>
          <a:lstStyle/>
          <a:p>
            <a:r>
              <a:rPr lang="en-US" dirty="0"/>
              <a:t>FOD includes loose hardware, tools, parts, pavement fragments, catering supplies, building materials, rocks, sand, pieces of luggage, pens, coins, badges, hats, soda cans, paper clips, rags, trash, paperwork and even wildlife</a:t>
            </a:r>
            <a:r>
              <a:rPr lang="en-US" dirty="0" smtClean="0"/>
              <a:t>.</a:t>
            </a:r>
          </a:p>
          <a:p>
            <a:pPr marL="0" indent="0">
              <a:buNone/>
            </a:pPr>
            <a:endParaRPr lang="en-US" dirty="0" smtClean="0"/>
          </a:p>
          <a:p>
            <a:r>
              <a:rPr lang="en-US" dirty="0"/>
              <a:t>Anything that can find its way into an aircraft engine or flight control mechanisms is a recipe for foreign object damage</a:t>
            </a:r>
            <a:r>
              <a:rPr lang="en-US" dirty="0" smtClean="0"/>
              <a:t>.</a:t>
            </a:r>
          </a:p>
          <a:p>
            <a:endParaRPr lang="en-US" dirty="0"/>
          </a:p>
          <a:p>
            <a:r>
              <a:rPr lang="en-US" dirty="0" smtClean="0"/>
              <a:t>This </a:t>
            </a:r>
            <a:r>
              <a:rPr lang="en-US" dirty="0"/>
              <a:t>damage can result in anything from minor repairs to catastrophic events.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10</a:t>
            </a:fld>
            <a:endParaRPr lang="en-US" dirty="0"/>
          </a:p>
        </p:txBody>
      </p:sp>
    </p:spTree>
    <p:extLst>
      <p:ext uri="{BB962C8B-B14F-4D97-AF65-F5344CB8AC3E}">
        <p14:creationId xmlns:p14="http://schemas.microsoft.com/office/powerpoint/2010/main" val="129329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Out for FOD</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11</a:t>
            </a:fld>
            <a:endParaRPr lang="en-US" dirty="0"/>
          </a:p>
        </p:txBody>
      </p:sp>
      <p:sp>
        <p:nvSpPr>
          <p:cNvPr id="7" name="Content Placeholder 2"/>
          <p:cNvSpPr>
            <a:spLocks noGrp="1"/>
          </p:cNvSpPr>
          <p:nvPr>
            <p:ph idx="1"/>
          </p:nvPr>
        </p:nvSpPr>
        <p:spPr>
          <a:xfrm>
            <a:off x="457200" y="1033200"/>
            <a:ext cx="8164286" cy="5122863"/>
          </a:xfrm>
        </p:spPr>
        <p:txBody>
          <a:bodyPr/>
          <a:lstStyle/>
          <a:p>
            <a:r>
              <a:rPr lang="en-US" dirty="0"/>
              <a:t>Most FOD can be attributed to poor housekeeping, facilities </a:t>
            </a:r>
            <a:r>
              <a:rPr lang="en-US" dirty="0" smtClean="0"/>
              <a:t>deterioration, improper </a:t>
            </a:r>
            <a:r>
              <a:rPr lang="en-US" dirty="0"/>
              <a:t>maintenance or careless assembly, not keeping full account of hardware, </a:t>
            </a:r>
            <a:r>
              <a:rPr lang="en-US" dirty="0" smtClean="0"/>
              <a:t>tools and </a:t>
            </a:r>
            <a:r>
              <a:rPr lang="en-US" dirty="0"/>
              <a:t>materials, and inadequate operational practices</a:t>
            </a:r>
            <a:r>
              <a:rPr lang="en-US" dirty="0" smtClean="0"/>
              <a:t>.</a:t>
            </a:r>
          </a:p>
          <a:p>
            <a:endParaRPr lang="en-US" dirty="0"/>
          </a:p>
          <a:p>
            <a:r>
              <a:rPr lang="en-US" dirty="0" smtClean="0"/>
              <a:t>Be alert for FOD during your activities at the PRNFC, ground or flight.</a:t>
            </a:r>
            <a:endParaRPr lang="en-US" dirty="0" smtClean="0"/>
          </a:p>
          <a:p>
            <a:endParaRPr lang="en-US" dirty="0"/>
          </a:p>
          <a:p>
            <a:r>
              <a:rPr lang="en-US" dirty="0" smtClean="0"/>
              <a:t>Two main categories: airfield FOD and aircraft FOD</a:t>
            </a:r>
            <a:endParaRPr lang="en-US" dirty="0" smtClean="0"/>
          </a:p>
          <a:p>
            <a:endParaRPr lang="en-US" dirty="0"/>
          </a:p>
          <a:p>
            <a:endParaRPr lang="en-US" dirty="0"/>
          </a:p>
        </p:txBody>
      </p:sp>
    </p:spTree>
    <p:extLst>
      <p:ext uri="{BB962C8B-B14F-4D97-AF65-F5344CB8AC3E}">
        <p14:creationId xmlns:p14="http://schemas.microsoft.com/office/powerpoint/2010/main" val="3898641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Airfield FOD</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12</a:t>
            </a:fld>
            <a:endParaRPr lang="en-US" dirty="0"/>
          </a:p>
        </p:txBody>
      </p:sp>
      <p:sp>
        <p:nvSpPr>
          <p:cNvPr id="7" name="Content Placeholder 2"/>
          <p:cNvSpPr>
            <a:spLocks noGrp="1"/>
          </p:cNvSpPr>
          <p:nvPr>
            <p:ph idx="1"/>
          </p:nvPr>
        </p:nvSpPr>
        <p:spPr>
          <a:xfrm>
            <a:off x="457200" y="1033200"/>
            <a:ext cx="8164286" cy="5122863"/>
          </a:xfrm>
        </p:spPr>
        <p:txBody>
          <a:bodyPr/>
          <a:lstStyle/>
          <a:p>
            <a:r>
              <a:rPr lang="en-US" dirty="0" smtClean="0"/>
              <a:t>Can be found on parking ramps, taxiways, runways. FOD walk-downs are a way to minimize this threat. </a:t>
            </a:r>
            <a:endParaRPr lang="en-US" dirty="0" smtClean="0"/>
          </a:p>
          <a:p>
            <a:endParaRPr lang="en-US" dirty="0"/>
          </a:p>
          <a:p>
            <a:r>
              <a:rPr lang="en-US" dirty="0" smtClean="0"/>
              <a:t>FOD can be created in the hangar or maintenance spaces. “Clean-as-you-go” is a best practice to prevent FOD.</a:t>
            </a:r>
            <a:endParaRPr lang="en-US" dirty="0" smtClean="0"/>
          </a:p>
          <a:p>
            <a:endParaRPr lang="en-US" dirty="0"/>
          </a:p>
          <a:p>
            <a:r>
              <a:rPr lang="en-US" dirty="0" smtClean="0"/>
              <a:t>Be alert walking to your plane. Don’t pass FOD by, take the extra minute to pick it up and dispose of properly.</a:t>
            </a:r>
          </a:p>
          <a:p>
            <a:endParaRPr lang="en-US" dirty="0"/>
          </a:p>
          <a:p>
            <a:r>
              <a:rPr lang="en-US" dirty="0" smtClean="0"/>
              <a:t>During taxi or takeoff, if you see FOD report it to ground or tower. They will send someone out to pick it up. If you have a TFOA, report it immediately.</a:t>
            </a:r>
            <a:endParaRPr lang="en-US" dirty="0" smtClean="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103925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FOD</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13</a:t>
            </a:fld>
            <a:endParaRPr lang="en-US" dirty="0"/>
          </a:p>
        </p:txBody>
      </p:sp>
      <p:sp>
        <p:nvSpPr>
          <p:cNvPr id="5" name="Content Placeholder 2"/>
          <p:cNvSpPr>
            <a:spLocks noGrp="1"/>
          </p:cNvSpPr>
          <p:nvPr>
            <p:ph idx="1"/>
          </p:nvPr>
        </p:nvSpPr>
        <p:spPr>
          <a:xfrm>
            <a:off x="457200" y="1033200"/>
            <a:ext cx="8229600" cy="5122863"/>
          </a:xfrm>
        </p:spPr>
        <p:txBody>
          <a:bodyPr/>
          <a:lstStyle/>
          <a:p>
            <a:r>
              <a:rPr lang="en-US" dirty="0" smtClean="0"/>
              <a:t>A thorough pre-flight inspection is your best defense.</a:t>
            </a:r>
            <a:endParaRPr lang="en-US" dirty="0" smtClean="0"/>
          </a:p>
          <a:p>
            <a:endParaRPr lang="en-US" dirty="0" smtClean="0"/>
          </a:p>
          <a:p>
            <a:r>
              <a:rPr lang="en-US" dirty="0" smtClean="0"/>
              <a:t>Check under the pilot seats, in the </a:t>
            </a:r>
            <a:r>
              <a:rPr lang="en-US" dirty="0" err="1" smtClean="0"/>
              <a:t>footwells</a:t>
            </a:r>
            <a:r>
              <a:rPr lang="en-US" dirty="0" smtClean="0"/>
              <a:t>, on the glare shield. Check behind the rear seats.</a:t>
            </a:r>
            <a:endParaRPr lang="en-US" dirty="0" smtClean="0"/>
          </a:p>
          <a:p>
            <a:endParaRPr lang="en-US" dirty="0"/>
          </a:p>
          <a:p>
            <a:r>
              <a:rPr lang="en-US" dirty="0" smtClean="0"/>
              <a:t>During your walk-around, look for tools, rags, or wildlife. This could be in the engine compartment, on the aircraft surface, or in a landing gear well.</a:t>
            </a:r>
            <a:endParaRPr lang="en-US" dirty="0" smtClean="0"/>
          </a:p>
          <a:p>
            <a:endParaRPr lang="en-US" dirty="0"/>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258148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FOD Dirty Dozen + 1</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14</a:t>
            </a:fld>
            <a:endParaRPr lang="en-US" dirty="0"/>
          </a:p>
        </p:txBody>
      </p:sp>
      <p:sp>
        <p:nvSpPr>
          <p:cNvPr id="7" name="Content Placeholder 2"/>
          <p:cNvSpPr>
            <a:spLocks noGrp="1"/>
          </p:cNvSpPr>
          <p:nvPr>
            <p:ph idx="1"/>
          </p:nvPr>
        </p:nvSpPr>
        <p:spPr>
          <a:xfrm>
            <a:off x="457201" y="1033200"/>
            <a:ext cx="8317522" cy="5122863"/>
          </a:xfrm>
        </p:spPr>
        <p:txBody>
          <a:bodyPr/>
          <a:lstStyle/>
          <a:p>
            <a:r>
              <a:rPr lang="en-US" dirty="0" smtClean="0"/>
              <a:t>Jewelry</a:t>
            </a:r>
            <a:endParaRPr lang="en-US" dirty="0"/>
          </a:p>
          <a:p>
            <a:r>
              <a:rPr lang="en-US" dirty="0" smtClean="0"/>
              <a:t>Watches</a:t>
            </a:r>
            <a:endParaRPr lang="en-US" dirty="0"/>
          </a:p>
          <a:p>
            <a:r>
              <a:rPr lang="en-US" dirty="0" smtClean="0"/>
              <a:t>Pens</a:t>
            </a:r>
            <a:endParaRPr lang="en-US" dirty="0"/>
          </a:p>
          <a:p>
            <a:r>
              <a:rPr lang="en-US" dirty="0" smtClean="0"/>
              <a:t>Coins</a:t>
            </a:r>
          </a:p>
          <a:p>
            <a:r>
              <a:rPr lang="en-US" dirty="0" smtClean="0"/>
              <a:t>Phones</a:t>
            </a:r>
          </a:p>
          <a:p>
            <a:r>
              <a:rPr lang="en-US" dirty="0" smtClean="0"/>
              <a:t>Eyewear</a:t>
            </a:r>
          </a:p>
          <a:p>
            <a:r>
              <a:rPr lang="en-US" dirty="0" smtClean="0"/>
              <a:t>Hearing protection</a:t>
            </a:r>
          </a:p>
          <a:p>
            <a:r>
              <a:rPr lang="en-US" dirty="0" smtClean="0"/>
              <a:t>ID Badges</a:t>
            </a:r>
          </a:p>
          <a:p>
            <a:r>
              <a:rPr lang="en-US" dirty="0" smtClean="0"/>
              <a:t>Water bottles</a:t>
            </a:r>
          </a:p>
          <a:p>
            <a:r>
              <a:rPr lang="en-US" dirty="0" smtClean="0"/>
              <a:t>Paper</a:t>
            </a:r>
          </a:p>
          <a:p>
            <a:r>
              <a:rPr lang="en-US" dirty="0" smtClean="0"/>
              <a:t>Fasteners</a:t>
            </a:r>
          </a:p>
          <a:p>
            <a:r>
              <a:rPr lang="en-US" dirty="0" smtClean="0"/>
              <a:t>Personal tools</a:t>
            </a:r>
          </a:p>
          <a:p>
            <a:r>
              <a:rPr lang="en-US" dirty="0" smtClean="0"/>
              <a:t>FLIP</a:t>
            </a:r>
            <a:endParaRPr lang="en-US" dirty="0" smtClean="0"/>
          </a:p>
          <a:p>
            <a:endParaRPr lang="en-US" dirty="0"/>
          </a:p>
        </p:txBody>
      </p:sp>
    </p:spTree>
    <p:extLst>
      <p:ext uri="{BB962C8B-B14F-4D97-AF65-F5344CB8AC3E}">
        <p14:creationId xmlns:p14="http://schemas.microsoft.com/office/powerpoint/2010/main" val="2153396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find FOD…</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15</a:t>
            </a:fld>
            <a:endParaRPr lang="en-US" dirty="0"/>
          </a:p>
        </p:txBody>
      </p:sp>
      <p:sp>
        <p:nvSpPr>
          <p:cNvPr id="7" name="Content Placeholder 2"/>
          <p:cNvSpPr>
            <a:spLocks noGrp="1"/>
          </p:cNvSpPr>
          <p:nvPr>
            <p:ph idx="1"/>
          </p:nvPr>
        </p:nvSpPr>
        <p:spPr>
          <a:xfrm>
            <a:off x="457199" y="1033200"/>
            <a:ext cx="8088923" cy="5122863"/>
          </a:xfrm>
        </p:spPr>
        <p:txBody>
          <a:bodyPr/>
          <a:lstStyle/>
          <a:p>
            <a:r>
              <a:rPr lang="en-US" dirty="0" smtClean="0"/>
              <a:t>Pick it up and report it to the PRNFC manager and Safety O.</a:t>
            </a:r>
            <a:endParaRPr lang="en-US" dirty="0" smtClean="0"/>
          </a:p>
          <a:p>
            <a:endParaRPr lang="en-US" dirty="0"/>
          </a:p>
          <a:p>
            <a:r>
              <a:rPr lang="en-US" dirty="0" smtClean="0"/>
              <a:t>If it looks like it is part of the plane, be sure to write it up for maintenance action or to inform the next pilot, as appropriate.</a:t>
            </a:r>
            <a:endParaRPr lang="en-US" dirty="0" smtClean="0"/>
          </a:p>
          <a:p>
            <a:endParaRPr lang="en-US" dirty="0"/>
          </a:p>
          <a:p>
            <a:endParaRPr lang="en-US" dirty="0"/>
          </a:p>
        </p:txBody>
      </p:sp>
    </p:spTree>
    <p:extLst>
      <p:ext uri="{BB962C8B-B14F-4D97-AF65-F5344CB8AC3E}">
        <p14:creationId xmlns:p14="http://schemas.microsoft.com/office/powerpoint/2010/main" val="2915872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16</a:t>
            </a:fld>
            <a:endParaRPr lang="en-US" dirty="0"/>
          </a:p>
        </p:txBody>
      </p:sp>
      <p:sp>
        <p:nvSpPr>
          <p:cNvPr id="7" name="Content Placeholder 2"/>
          <p:cNvSpPr>
            <a:spLocks noGrp="1"/>
          </p:cNvSpPr>
          <p:nvPr>
            <p:ph idx="1"/>
          </p:nvPr>
        </p:nvSpPr>
        <p:spPr>
          <a:xfrm>
            <a:off x="457200" y="1033200"/>
            <a:ext cx="8164286" cy="5122863"/>
          </a:xfrm>
        </p:spPr>
        <p:txBody>
          <a:bodyPr/>
          <a:lstStyle/>
          <a:p>
            <a:r>
              <a:rPr lang="en-US" dirty="0" smtClean="0"/>
              <a:t>Minimize FOD, bring only what you need to the plane. Secure small objects in zippered pockets or containers. Account for everything after the flight.</a:t>
            </a:r>
            <a:endParaRPr lang="en-US" dirty="0" smtClean="0"/>
          </a:p>
          <a:p>
            <a:endParaRPr lang="en-US" dirty="0"/>
          </a:p>
          <a:p>
            <a:r>
              <a:rPr lang="en-US" dirty="0" smtClean="0"/>
              <a:t>If you lose something on the plane, look for it as best you can. If you can’t find it, write it up.</a:t>
            </a:r>
          </a:p>
          <a:p>
            <a:endParaRPr lang="en-US" dirty="0"/>
          </a:p>
          <a:p>
            <a:r>
              <a:rPr lang="en-US" dirty="0" smtClean="0"/>
              <a:t>If you see something, say something to ground or tower.</a:t>
            </a:r>
            <a:endParaRPr lang="en-US" dirty="0" smtClean="0"/>
          </a:p>
          <a:p>
            <a:endParaRPr lang="en-US" dirty="0"/>
          </a:p>
          <a:p>
            <a:r>
              <a:rPr lang="en-US" dirty="0" smtClean="0"/>
              <a:t>The FOD you prevent makes us all safer!</a:t>
            </a:r>
            <a:endParaRPr lang="en-US" dirty="0"/>
          </a:p>
          <a:p>
            <a:pPr marL="0" indent="0">
              <a:buNone/>
            </a:pPr>
            <a:endParaRPr lang="en-US" dirty="0"/>
          </a:p>
        </p:txBody>
      </p:sp>
    </p:spTree>
    <p:extLst>
      <p:ext uri="{BB962C8B-B14F-4D97-AF65-F5344CB8AC3E}">
        <p14:creationId xmlns:p14="http://schemas.microsoft.com/office/powerpoint/2010/main" val="4132386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Briefing</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6000" dirty="0" smtClean="0"/>
              <a:t>QUESTIONS?</a:t>
            </a:r>
          </a:p>
          <a:p>
            <a:pPr marL="2286000" lvl="5" indent="0">
              <a:buNone/>
            </a:pP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17</a:t>
            </a:fld>
            <a:endParaRPr lang="en-US" dirty="0"/>
          </a:p>
        </p:txBody>
      </p:sp>
    </p:spTree>
    <p:extLst>
      <p:ext uri="{BB962C8B-B14F-4D97-AF65-F5344CB8AC3E}">
        <p14:creationId xmlns:p14="http://schemas.microsoft.com/office/powerpoint/2010/main" val="183938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63650" y="255588"/>
            <a:ext cx="6777038" cy="473075"/>
          </a:xfrm>
        </p:spPr>
        <p:txBody>
          <a:bodyPr/>
          <a:lstStyle/>
          <a:p>
            <a:r>
              <a:rPr lang="en-US" dirty="0" smtClean="0">
                <a:latin typeface="+mj-lt"/>
              </a:rPr>
              <a:t>Safety Topic</a:t>
            </a:r>
            <a:endParaRPr lang="en-US" dirty="0">
              <a:latin typeface="+mj-lt"/>
            </a:endParaRPr>
          </a:p>
        </p:txBody>
      </p:sp>
      <p:sp>
        <p:nvSpPr>
          <p:cNvPr id="6" name="Slide Number Placeholder 3"/>
          <p:cNvSpPr>
            <a:spLocks noGrp="1"/>
          </p:cNvSpPr>
          <p:nvPr>
            <p:ph type="sldNum" sz="quarter" idx="10"/>
          </p:nvPr>
        </p:nvSpPr>
        <p:spPr>
          <a:xfrm>
            <a:off x="8706656" y="6675586"/>
            <a:ext cx="431800" cy="184150"/>
          </a:xfrm>
        </p:spPr>
        <p:txBody>
          <a:bodyPr/>
          <a:lstStyle/>
          <a:p>
            <a:pPr>
              <a:defRPr/>
            </a:pPr>
            <a:fld id="{410867A3-0202-4641-8DDC-CE6936C1AD11}" type="slidenum">
              <a:rPr lang="en-US" smtClean="0">
                <a:solidFill>
                  <a:srgbClr val="000000"/>
                </a:solidFill>
              </a:rPr>
              <a:pPr>
                <a:defRPr/>
              </a:pPr>
              <a:t>2</a:t>
            </a:fld>
            <a:endParaRPr lang="en-US" dirty="0">
              <a:solidFill>
                <a:srgbClr val="000000"/>
              </a:solidFill>
            </a:endParaRPr>
          </a:p>
        </p:txBody>
      </p:sp>
      <p:sp>
        <p:nvSpPr>
          <p:cNvPr id="7" name="Title 1"/>
          <p:cNvSpPr txBox="1">
            <a:spLocks/>
          </p:cNvSpPr>
          <p:nvPr/>
        </p:nvSpPr>
        <p:spPr bwMode="auto">
          <a:xfrm>
            <a:off x="1071154" y="1389413"/>
            <a:ext cx="7197635" cy="23394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200" b="1">
                <a:solidFill>
                  <a:srgbClr val="3D578C"/>
                </a:solidFill>
                <a:latin typeface="Calibri" pitchFamily="34" charset="0"/>
                <a:ea typeface="+mj-ea"/>
                <a:cs typeface="Calibri" pitchFamily="34" charset="0"/>
              </a:defRPr>
            </a:lvl1pPr>
            <a:lvl2pPr algn="ctr" rtl="0" eaLnBrk="0" fontAlgn="base" hangingPunct="0">
              <a:spcBef>
                <a:spcPct val="0"/>
              </a:spcBef>
              <a:spcAft>
                <a:spcPct val="0"/>
              </a:spcAft>
              <a:defRPr sz="3200" b="1">
                <a:solidFill>
                  <a:srgbClr val="3D578C"/>
                </a:solidFill>
                <a:latin typeface="Arial" charset="0"/>
              </a:defRPr>
            </a:lvl2pPr>
            <a:lvl3pPr algn="ctr" rtl="0" eaLnBrk="0" fontAlgn="base" hangingPunct="0">
              <a:spcBef>
                <a:spcPct val="0"/>
              </a:spcBef>
              <a:spcAft>
                <a:spcPct val="0"/>
              </a:spcAft>
              <a:defRPr sz="3200" b="1">
                <a:solidFill>
                  <a:srgbClr val="3D578C"/>
                </a:solidFill>
                <a:latin typeface="Arial" charset="0"/>
              </a:defRPr>
            </a:lvl3pPr>
            <a:lvl4pPr algn="ctr" rtl="0" eaLnBrk="0" fontAlgn="base" hangingPunct="0">
              <a:spcBef>
                <a:spcPct val="0"/>
              </a:spcBef>
              <a:spcAft>
                <a:spcPct val="0"/>
              </a:spcAft>
              <a:defRPr sz="3200" b="1">
                <a:solidFill>
                  <a:srgbClr val="3D578C"/>
                </a:solidFill>
                <a:latin typeface="Arial" charset="0"/>
              </a:defRPr>
            </a:lvl4pPr>
            <a:lvl5pPr algn="ctr" rtl="0" eaLnBrk="0" fontAlgn="base" hangingPunct="0">
              <a:spcBef>
                <a:spcPct val="0"/>
              </a:spcBef>
              <a:spcAft>
                <a:spcPct val="0"/>
              </a:spcAft>
              <a:defRPr sz="3200" b="1">
                <a:solidFill>
                  <a:srgbClr val="3D578C"/>
                </a:solidFill>
                <a:latin typeface="Arial" charset="0"/>
              </a:defRPr>
            </a:lvl5pPr>
            <a:lvl6pPr marL="457200" algn="ctr" rtl="0" fontAlgn="base">
              <a:spcBef>
                <a:spcPct val="0"/>
              </a:spcBef>
              <a:spcAft>
                <a:spcPct val="0"/>
              </a:spcAft>
              <a:defRPr sz="3200">
                <a:solidFill>
                  <a:schemeClr val="bg1"/>
                </a:solidFill>
                <a:latin typeface="Arial" charset="0"/>
              </a:defRPr>
            </a:lvl6pPr>
            <a:lvl7pPr marL="914400" algn="ctr" rtl="0" fontAlgn="base">
              <a:spcBef>
                <a:spcPct val="0"/>
              </a:spcBef>
              <a:spcAft>
                <a:spcPct val="0"/>
              </a:spcAft>
              <a:defRPr sz="3200">
                <a:solidFill>
                  <a:schemeClr val="bg1"/>
                </a:solidFill>
                <a:latin typeface="Arial" charset="0"/>
              </a:defRPr>
            </a:lvl7pPr>
            <a:lvl8pPr marL="1371600" algn="ctr" rtl="0" fontAlgn="base">
              <a:spcBef>
                <a:spcPct val="0"/>
              </a:spcBef>
              <a:spcAft>
                <a:spcPct val="0"/>
              </a:spcAft>
              <a:defRPr sz="3200">
                <a:solidFill>
                  <a:schemeClr val="bg1"/>
                </a:solidFill>
                <a:latin typeface="Arial" charset="0"/>
              </a:defRPr>
            </a:lvl8pPr>
            <a:lvl9pPr marL="1828800" algn="ctr" rtl="0" fontAlgn="base">
              <a:spcBef>
                <a:spcPct val="0"/>
              </a:spcBef>
              <a:spcAft>
                <a:spcPct val="0"/>
              </a:spcAft>
              <a:defRPr sz="3200">
                <a:solidFill>
                  <a:schemeClr val="bg1"/>
                </a:solidFill>
                <a:latin typeface="Arial" charset="0"/>
              </a:defRPr>
            </a:lvl9pPr>
          </a:lstStyle>
          <a:p>
            <a:endParaRPr lang="en-US" kern="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304" y="754363"/>
            <a:ext cx="4637942" cy="5855987"/>
          </a:xfrm>
          <a:prstGeom prst="rect">
            <a:avLst/>
          </a:prstGeom>
        </p:spPr>
      </p:pic>
    </p:spTree>
    <p:extLst>
      <p:ext uri="{BB962C8B-B14F-4D97-AF65-F5344CB8AC3E}">
        <p14:creationId xmlns:p14="http://schemas.microsoft.com/office/powerpoint/2010/main" val="23851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3</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2151"/>
          <a:stretch/>
        </p:blipFill>
        <p:spPr>
          <a:xfrm>
            <a:off x="1081454" y="1081455"/>
            <a:ext cx="7139355" cy="3763107"/>
          </a:xfrm>
          <a:prstGeom prst="rect">
            <a:avLst/>
          </a:prstGeom>
        </p:spPr>
      </p:pic>
      <p:sp>
        <p:nvSpPr>
          <p:cNvPr id="8" name="Content Placeholder 2"/>
          <p:cNvSpPr>
            <a:spLocks noGrp="1"/>
          </p:cNvSpPr>
          <p:nvPr>
            <p:ph idx="1"/>
          </p:nvPr>
        </p:nvSpPr>
        <p:spPr>
          <a:xfrm>
            <a:off x="633046" y="5130069"/>
            <a:ext cx="8027376" cy="919040"/>
          </a:xfrm>
        </p:spPr>
        <p:txBody>
          <a:bodyPr/>
          <a:lstStyle/>
          <a:p>
            <a:pPr marL="0" indent="0" algn="just">
              <a:buNone/>
            </a:pPr>
            <a:r>
              <a:rPr lang="en-US" dirty="0" smtClean="0"/>
              <a:t>July 25, 2000: A </a:t>
            </a:r>
            <a:r>
              <a:rPr lang="en-US" dirty="0"/>
              <a:t>Continental Airlines DC-10 </a:t>
            </a:r>
            <a:r>
              <a:rPr lang="en-US" dirty="0" smtClean="0"/>
              <a:t>took off from Paris Charles de Gaulle heading </a:t>
            </a:r>
            <a:r>
              <a:rPr lang="en-US" dirty="0"/>
              <a:t>for Newark, New </a:t>
            </a:r>
            <a:r>
              <a:rPr lang="en-US" dirty="0" smtClean="0"/>
              <a:t>Jersey. During the takeoff, </a:t>
            </a:r>
            <a:r>
              <a:rPr lang="en-US" dirty="0"/>
              <a:t>a titanium alloy strip (part of the engine cowl, identified as a wear strip) that was about </a:t>
            </a:r>
            <a:r>
              <a:rPr lang="en-US" dirty="0" smtClean="0"/>
              <a:t>17” </a:t>
            </a:r>
            <a:r>
              <a:rPr lang="en-US" dirty="0"/>
              <a:t>long, </a:t>
            </a:r>
            <a:r>
              <a:rPr lang="en-US" dirty="0" smtClean="0"/>
              <a:t>1” </a:t>
            </a:r>
            <a:r>
              <a:rPr lang="en-US" dirty="0"/>
              <a:t>wide and </a:t>
            </a:r>
            <a:r>
              <a:rPr lang="en-US" dirty="0" smtClean="0"/>
              <a:t>0.05” thick detached from the #3 engine onto the runway. </a:t>
            </a:r>
            <a:endParaRPr lang="en-US" dirty="0"/>
          </a:p>
          <a:p>
            <a:endParaRPr lang="en-US" dirty="0" smtClean="0"/>
          </a:p>
          <a:p>
            <a:endParaRPr lang="en-US" dirty="0" smtClean="0"/>
          </a:p>
        </p:txBody>
      </p:sp>
      <p:sp>
        <p:nvSpPr>
          <p:cNvPr id="9" name="Oval 8"/>
          <p:cNvSpPr/>
          <p:nvPr/>
        </p:nvSpPr>
        <p:spPr>
          <a:xfrm>
            <a:off x="3279531" y="3560885"/>
            <a:ext cx="254976"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454" y="1384789"/>
            <a:ext cx="7135562" cy="3156437"/>
          </a:xfrm>
          <a:prstGeom prst="rect">
            <a:avLst/>
          </a:prstGeom>
        </p:spPr>
      </p:pic>
    </p:spTree>
    <p:extLst>
      <p:ext uri="{BB962C8B-B14F-4D97-AF65-F5344CB8AC3E}">
        <p14:creationId xmlns:p14="http://schemas.microsoft.com/office/powerpoint/2010/main" val="10809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Mishap Aircraft</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4</a:t>
            </a:fld>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4437"/>
          <a:stretch/>
        </p:blipFill>
        <p:spPr>
          <a:xfrm>
            <a:off x="879230" y="1177630"/>
            <a:ext cx="7535008" cy="4106548"/>
          </a:xfrm>
          <a:prstGeom prst="rect">
            <a:avLst/>
          </a:prstGeom>
        </p:spPr>
      </p:pic>
      <p:sp>
        <p:nvSpPr>
          <p:cNvPr id="6" name="Content Placeholder 2"/>
          <p:cNvSpPr>
            <a:spLocks noGrp="1"/>
          </p:cNvSpPr>
          <p:nvPr>
            <p:ph idx="1"/>
          </p:nvPr>
        </p:nvSpPr>
        <p:spPr>
          <a:xfrm>
            <a:off x="633046" y="5481762"/>
            <a:ext cx="8027376" cy="919040"/>
          </a:xfrm>
        </p:spPr>
        <p:txBody>
          <a:bodyPr/>
          <a:lstStyle/>
          <a:p>
            <a:pPr marL="0" indent="0" algn="just">
              <a:buNone/>
            </a:pPr>
            <a:r>
              <a:rPr lang="en-US" dirty="0" smtClean="0"/>
              <a:t>Five minutes later, Air </a:t>
            </a:r>
            <a:r>
              <a:rPr lang="en-US" dirty="0"/>
              <a:t>France Flight </a:t>
            </a:r>
            <a:r>
              <a:rPr lang="en-US" dirty="0" smtClean="0"/>
              <a:t>4590, an </a:t>
            </a:r>
            <a:r>
              <a:rPr lang="en-US" dirty="0" err="1" smtClean="0"/>
              <a:t>Aérospatiale</a:t>
            </a:r>
            <a:r>
              <a:rPr lang="en-US" dirty="0" smtClean="0"/>
              <a:t>-BAC Concorde on a </a:t>
            </a:r>
            <a:r>
              <a:rPr lang="en-US" dirty="0"/>
              <a:t>scheduled international flight </a:t>
            </a:r>
            <a:r>
              <a:rPr lang="en-US" dirty="0" smtClean="0"/>
              <a:t>to </a:t>
            </a:r>
            <a:r>
              <a:rPr lang="en-US" dirty="0"/>
              <a:t>New York City, </a:t>
            </a:r>
            <a:r>
              <a:rPr lang="en-US" dirty="0" smtClean="0"/>
              <a:t>began its takeoff roll on the same runway.</a:t>
            </a:r>
          </a:p>
          <a:p>
            <a:endParaRPr lang="en-US" dirty="0" smtClean="0"/>
          </a:p>
          <a:p>
            <a:endParaRPr lang="en-US" dirty="0" smtClean="0"/>
          </a:p>
        </p:txBody>
      </p:sp>
    </p:spTree>
    <p:extLst>
      <p:ext uri="{BB962C8B-B14F-4D97-AF65-F5344CB8AC3E}">
        <p14:creationId xmlns:p14="http://schemas.microsoft.com/office/powerpoint/2010/main" val="137752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Mishap Sequence</a:t>
            </a:r>
            <a:endParaRPr lang="en-US" dirty="0"/>
          </a:p>
        </p:txBody>
      </p:sp>
      <p:sp>
        <p:nvSpPr>
          <p:cNvPr id="3" name="Content Placeholder 2"/>
          <p:cNvSpPr>
            <a:spLocks noGrp="1"/>
          </p:cNvSpPr>
          <p:nvPr>
            <p:ph idx="1"/>
          </p:nvPr>
        </p:nvSpPr>
        <p:spPr>
          <a:xfrm>
            <a:off x="308758" y="1235075"/>
            <a:ext cx="8378042" cy="5122863"/>
          </a:xfrm>
        </p:spPr>
        <p:txBody>
          <a:bodyPr/>
          <a:lstStyle/>
          <a:p>
            <a:r>
              <a:rPr lang="en-US" dirty="0"/>
              <a:t>A few seconds after passing through </a:t>
            </a:r>
            <a:r>
              <a:rPr lang="en-US" dirty="0" smtClean="0"/>
              <a:t>V1 ~170kts, the Concorde’s #2 </a:t>
            </a:r>
            <a:r>
              <a:rPr lang="en-US" dirty="0"/>
              <a:t>main landing gear tire passed over </a:t>
            </a:r>
            <a:r>
              <a:rPr lang="en-US" dirty="0" smtClean="0"/>
              <a:t>the wear strip that </a:t>
            </a:r>
            <a:r>
              <a:rPr lang="en-US" dirty="0"/>
              <a:t>had fallen from </a:t>
            </a:r>
            <a:r>
              <a:rPr lang="en-US" dirty="0" smtClean="0"/>
              <a:t>the DC-10. </a:t>
            </a:r>
          </a:p>
          <a:p>
            <a:endParaRPr lang="en-US" dirty="0" smtClean="0"/>
          </a:p>
          <a:p>
            <a:r>
              <a:rPr lang="en-US" dirty="0" smtClean="0"/>
              <a:t>The tire disintegrated, </a:t>
            </a:r>
            <a:r>
              <a:rPr lang="en-US" dirty="0"/>
              <a:t>resulting in </a:t>
            </a:r>
            <a:r>
              <a:rPr lang="en-US" dirty="0" smtClean="0"/>
              <a:t>large segments </a:t>
            </a:r>
            <a:r>
              <a:rPr lang="en-US" dirty="0"/>
              <a:t>of </a:t>
            </a:r>
            <a:r>
              <a:rPr lang="en-US" dirty="0" smtClean="0"/>
              <a:t>it striking the </a:t>
            </a:r>
            <a:r>
              <a:rPr lang="en-US" dirty="0"/>
              <a:t>underside of the </a:t>
            </a:r>
            <a:r>
              <a:rPr lang="en-US" dirty="0" smtClean="0"/>
              <a:t>left wing. This damaged the #5 fuel tank, causing a 32cm </a:t>
            </a:r>
            <a:r>
              <a:rPr lang="en-US" dirty="0" err="1" smtClean="0"/>
              <a:t>sq</a:t>
            </a:r>
            <a:r>
              <a:rPr lang="en-US" dirty="0" smtClean="0"/>
              <a:t> segment of the tank to separate from the underside of the wing, inboard &amp; forward of the left engine inlets. Massive amounts of fuel began leaking through the hole. </a:t>
            </a:r>
          </a:p>
          <a:p>
            <a:endParaRPr lang="en-US" dirty="0"/>
          </a:p>
          <a:p>
            <a:r>
              <a:rPr lang="en-US" dirty="0" smtClean="0"/>
              <a:t>The fuel ignited instantly, causing #1 &amp; 2 engines to malfunction with loss of thrust and a drift to the left. The pilot flying rotated at 200kts passing over the left side of the runway.</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5</a:t>
            </a:fld>
            <a:endParaRPr lang="en-US" dirty="0"/>
          </a:p>
        </p:txBody>
      </p:sp>
    </p:spTree>
    <p:extLst>
      <p:ext uri="{BB962C8B-B14F-4D97-AF65-F5344CB8AC3E}">
        <p14:creationId xmlns:p14="http://schemas.microsoft.com/office/powerpoint/2010/main" val="14978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4590 at Rotation</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47" y="1820008"/>
            <a:ext cx="8413376" cy="32267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47" y="1052770"/>
            <a:ext cx="8413376" cy="5805230"/>
          </a:xfrm>
          <a:prstGeom prst="rect">
            <a:avLst/>
          </a:prstGeom>
        </p:spPr>
      </p:pic>
    </p:spTree>
    <p:extLst>
      <p:ext uri="{BB962C8B-B14F-4D97-AF65-F5344CB8AC3E}">
        <p14:creationId xmlns:p14="http://schemas.microsoft.com/office/powerpoint/2010/main" val="424506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Mishap Sequence</a:t>
            </a:r>
            <a:endParaRPr lang="en-US" dirty="0"/>
          </a:p>
        </p:txBody>
      </p:sp>
      <p:sp>
        <p:nvSpPr>
          <p:cNvPr id="3" name="Content Placeholder 2"/>
          <p:cNvSpPr>
            <a:spLocks noGrp="1"/>
          </p:cNvSpPr>
          <p:nvPr>
            <p:ph idx="1"/>
          </p:nvPr>
        </p:nvSpPr>
        <p:spPr>
          <a:xfrm>
            <a:off x="308758" y="1235075"/>
            <a:ext cx="8378042" cy="2193925"/>
          </a:xfrm>
        </p:spPr>
        <p:txBody>
          <a:bodyPr/>
          <a:lstStyle/>
          <a:p>
            <a:r>
              <a:rPr lang="en-US" dirty="0"/>
              <a:t>The fire warning system for the </a:t>
            </a:r>
            <a:r>
              <a:rPr lang="en-US" dirty="0" smtClean="0"/>
              <a:t>#2 </a:t>
            </a:r>
            <a:r>
              <a:rPr lang="en-US" dirty="0"/>
              <a:t>engine sounded a few seconds after lift off, followed by it being shut down by the crew</a:t>
            </a:r>
            <a:r>
              <a:rPr lang="en-US" dirty="0" smtClean="0"/>
              <a:t>. They attempted but were unable to raise the landing gear.</a:t>
            </a:r>
          </a:p>
          <a:p>
            <a:endParaRPr lang="en-US" dirty="0" smtClean="0"/>
          </a:p>
          <a:p>
            <a:r>
              <a:rPr lang="en-US" dirty="0"/>
              <a:t>The plane remained at an airspeed of approximately 200 </a:t>
            </a:r>
            <a:r>
              <a:rPr lang="en-US" dirty="0" err="1"/>
              <a:t>kts</a:t>
            </a:r>
            <a:r>
              <a:rPr lang="en-US" dirty="0"/>
              <a:t>, an altitude of 200 feet, and was unable to accelerate or climb. </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054" y="3341077"/>
            <a:ext cx="5031891" cy="3287502"/>
          </a:xfrm>
          <a:prstGeom prst="rect">
            <a:avLst/>
          </a:prstGeom>
        </p:spPr>
      </p:pic>
      <p:sp>
        <p:nvSpPr>
          <p:cNvPr id="6" name="Content Placeholder 2"/>
          <p:cNvSpPr txBox="1">
            <a:spLocks/>
          </p:cNvSpPr>
          <p:nvPr/>
        </p:nvSpPr>
        <p:spPr bwMode="auto">
          <a:xfrm>
            <a:off x="212042" y="4092574"/>
            <a:ext cx="8378042" cy="1349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b="1">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16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14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endParaRPr lang="en-US" kern="0" dirty="0" smtClean="0"/>
          </a:p>
          <a:p>
            <a:r>
              <a:rPr lang="en-US" kern="0" dirty="0" smtClean="0"/>
              <a:t>Approximately 90 seconds from the beginning of the takeoff, the #1 engine failed, resulting in the plane crashing into a hotel, killing all 109 passengers and crew on board, 4 persons on the ground, and injuring six.</a:t>
            </a:r>
            <a:endParaRPr lang="en-US" kern="0" dirty="0" smtClean="0"/>
          </a:p>
        </p:txBody>
      </p:sp>
    </p:spTree>
    <p:extLst>
      <p:ext uri="{BB962C8B-B14F-4D97-AF65-F5344CB8AC3E}">
        <p14:creationId xmlns:p14="http://schemas.microsoft.com/office/powerpoint/2010/main" val="3491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254000"/>
            <a:ext cx="4762500" cy="6350000"/>
          </a:xfrm>
          <a:prstGeom prst="rect">
            <a:avLst/>
          </a:prstGeom>
        </p:spPr>
      </p:pic>
    </p:spTree>
    <p:extLst>
      <p:ext uri="{BB962C8B-B14F-4D97-AF65-F5344CB8AC3E}">
        <p14:creationId xmlns:p14="http://schemas.microsoft.com/office/powerpoint/2010/main" val="2415833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FOD Defined</a:t>
            </a:r>
            <a:endParaRPr lang="en-US" dirty="0"/>
          </a:p>
        </p:txBody>
      </p:sp>
      <p:sp>
        <p:nvSpPr>
          <p:cNvPr id="3" name="Content Placeholder 2"/>
          <p:cNvSpPr>
            <a:spLocks noGrp="1"/>
          </p:cNvSpPr>
          <p:nvPr>
            <p:ph idx="1"/>
          </p:nvPr>
        </p:nvSpPr>
        <p:spPr>
          <a:xfrm>
            <a:off x="457200" y="1033200"/>
            <a:ext cx="8229600" cy="5122863"/>
          </a:xfrm>
        </p:spPr>
        <p:txBody>
          <a:bodyPr/>
          <a:lstStyle/>
          <a:p>
            <a:r>
              <a:rPr lang="en-US" dirty="0" smtClean="0"/>
              <a:t>Foreign Object Damage (FOD): </a:t>
            </a:r>
            <a:r>
              <a:rPr lang="en-US" dirty="0"/>
              <a:t>any object, live or not, located in an inappropriate location in the </a:t>
            </a:r>
            <a:r>
              <a:rPr lang="en-US" dirty="0" smtClean="0"/>
              <a:t>aviation </a:t>
            </a:r>
            <a:r>
              <a:rPr lang="en-US" dirty="0"/>
              <a:t>environment that has the capacity to </a:t>
            </a:r>
            <a:r>
              <a:rPr lang="en-US" dirty="0" smtClean="0"/>
              <a:t>injure personnel </a:t>
            </a:r>
            <a:r>
              <a:rPr lang="en-US" dirty="0"/>
              <a:t>and damage aircraft. </a:t>
            </a:r>
            <a:endParaRPr lang="en-US" dirty="0" smtClean="0"/>
          </a:p>
          <a:p>
            <a:pPr marL="0" indent="0">
              <a:buNone/>
            </a:pPr>
            <a:endParaRPr lang="en-US" dirty="0" smtClean="0"/>
          </a:p>
          <a:p>
            <a:r>
              <a:rPr lang="en-US" dirty="0"/>
              <a:t>FOD creates safety hazards and can ultimately impact safe </a:t>
            </a:r>
            <a:r>
              <a:rPr lang="en-US" dirty="0" smtClean="0"/>
              <a:t>operations.</a:t>
            </a:r>
          </a:p>
          <a:p>
            <a:endParaRPr lang="en-US" dirty="0"/>
          </a:p>
          <a:p>
            <a:r>
              <a:rPr lang="en-US" dirty="0"/>
              <a:t>FOD has been part of accidents and unscheduled maintenance reports since the earliest days of flight. Propeller nicks, tire damage, and fabric tears go way back. </a:t>
            </a:r>
            <a:r>
              <a:rPr lang="en-US" dirty="0" smtClean="0"/>
              <a:t>Modern jet aircraft are particularly susceptible to FOD due to engine intakes and high speed.</a:t>
            </a:r>
            <a:endParaRPr lang="en-US" dirty="0"/>
          </a:p>
        </p:txBody>
      </p:sp>
      <p:sp>
        <p:nvSpPr>
          <p:cNvPr id="4" name="Slide Number Placeholder 3"/>
          <p:cNvSpPr>
            <a:spLocks noGrp="1"/>
          </p:cNvSpPr>
          <p:nvPr>
            <p:ph type="sldNum" sz="quarter" idx="10"/>
          </p:nvPr>
        </p:nvSpPr>
        <p:spPr/>
        <p:txBody>
          <a:bodyPr/>
          <a:lstStyle/>
          <a:p>
            <a:pPr>
              <a:defRPr/>
            </a:pPr>
            <a:fld id="{4AC03BFE-3B7A-45B7-A8B9-9FEE731A53F5}" type="slidenum">
              <a:rPr lang="en-US" smtClean="0"/>
              <a:pPr>
                <a:defRPr/>
              </a:pPr>
              <a:t>9</a:t>
            </a:fld>
            <a:endParaRPr lang="en-US" dirty="0"/>
          </a:p>
        </p:txBody>
      </p:sp>
    </p:spTree>
    <p:extLst>
      <p:ext uri="{BB962C8B-B14F-4D97-AF65-F5344CB8AC3E}">
        <p14:creationId xmlns:p14="http://schemas.microsoft.com/office/powerpoint/2010/main" val="634635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8A_October 2009">
  <a:themeElements>
    <a:clrScheme name="P-8A_October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8A_Octo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8A_October 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8A_October 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8A_October 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8A_October 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8A_October 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8A_October 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8A_October 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8A_October 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8A_October 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8A_October 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8A_October 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8A_October 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latforms xmlns="fed50bb6-aa62-4c28-be6a-645f8f45e8e4"/>
    <Fiscal_x0020_Year xmlns="fed50bb6-aa62-4c28-be6a-645f8f45e8e4">FY15</Fiscal_x0020_Year>
    <Program_x0020_Offices xmlns="fed50bb6-aa62-4c28-be6a-645f8f45e8e4" xsi:nil="true"/>
    <TaxKeywordTaxHTField xmlns="fed50bb6-aa62-4c28-be6a-645f8f45e8e4">
      <Terms xmlns="http://schemas.microsoft.com/office/infopath/2007/PartnerControls"/>
    </TaxKeywordTaxHTField>
    <Inc3_x0020_Tags xmlns="fed50bb6-aa62-4c28-be6a-645f8f45e8e4">
      <Value>41</Value>
    </Inc3_x0020_Tags>
    <PMA290_x0020_Keywords xmlns="fed50bb6-aa62-4c28-be6a-645f8f45e8e4"/>
    <TaxCatchAll xmlns="fed50bb6-aa62-4c28-be6a-645f8f45e8e4">
      <Value>104</Value>
      <Value>157</Value>
    </TaxCatchAll>
    <DEPT xmlns="fed50bb6-aa62-4c28-be6a-645f8f45e8e4">P-8</DEP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0C556BD75FAD42A554B82E4495351D" ma:contentTypeVersion="7" ma:contentTypeDescription="Create a new document." ma:contentTypeScope="" ma:versionID="bc5c3065c42a6e0fdf4e913d4e5cc4ef">
  <xsd:schema xmlns:xsd="http://www.w3.org/2001/XMLSchema" xmlns:xs="http://www.w3.org/2001/XMLSchema" xmlns:p="http://schemas.microsoft.com/office/2006/metadata/properties" xmlns:ns2="fed50bb6-aa62-4c28-be6a-645f8f45e8e4" xmlns:ns3="http://schemas.microsoft.com/sharepoint/v4" targetNamespace="http://schemas.microsoft.com/office/2006/metadata/properties" ma:root="true" ma:fieldsID="d169576a21f0358661702889f0afba43" ns2:_="" ns3:_="">
    <xsd:import namespace="fed50bb6-aa62-4c28-be6a-645f8f45e8e4"/>
    <xsd:import namespace="http://schemas.microsoft.com/sharepoint/v4"/>
    <xsd:element name="properties">
      <xsd:complexType>
        <xsd:sequence>
          <xsd:element name="documentManagement">
            <xsd:complexType>
              <xsd:all>
                <xsd:element ref="ns2:DEPT" minOccurs="0"/>
                <xsd:element ref="ns2:Fiscal_x0020_Year" minOccurs="0"/>
                <xsd:element ref="ns2:PMA290_x0020_Keywords" minOccurs="0"/>
                <xsd:element ref="ns2:Inc3_x0020_Tags" minOccurs="0"/>
                <xsd:element ref="ns2:Platforms" minOccurs="0"/>
                <xsd:element ref="ns2:Program_x0020_Offices" minOccurs="0"/>
                <xsd:element ref="ns3:IconOverlay" minOccurs="0"/>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50bb6-aa62-4c28-be6a-645f8f45e8e4" elementFormDefault="qualified">
    <xsd:import namespace="http://schemas.microsoft.com/office/2006/documentManagement/types"/>
    <xsd:import namespace="http://schemas.microsoft.com/office/infopath/2007/PartnerControls"/>
    <xsd:element name="DEPT" ma:index="2" nillable="true" ma:displayName="Key Words" ma:format="Dropdown" ma:internalName="DEPT" ma:readOnly="false">
      <xsd:simpleType>
        <xsd:restriction base="dms:Choice">
          <xsd:enumeration value="Acoustic/Non Acoustic Sensors"/>
          <xsd:enumeration value="Acq Mgmt"/>
          <xsd:enumeration value="Acquisition"/>
          <xsd:enumeration value="Aircraft Systems"/>
          <xsd:enumeration value="AMISM"/>
          <xsd:enumeration value="APM"/>
          <xsd:enumeration value="BFM"/>
          <xsd:enumeration value="Contracts"/>
          <xsd:enumeration value="Core Ops"/>
          <xsd:enumeration value="Cost"/>
          <xsd:enumeration value="Engineering"/>
          <xsd:enumeration value="FMS"/>
          <xsd:enumeration value="FOS"/>
          <xsd:enumeration value="Industrial Capability"/>
          <xsd:enumeration value="Intel Sensors"/>
          <xsd:enumeration value="International"/>
          <xsd:enumeration value="IPT"/>
          <xsd:enumeration value="IT"/>
          <xsd:enumeration value="Legal"/>
          <xsd:enumeration value="Logistics"/>
          <xsd:enumeration value="P-3"/>
          <xsd:enumeration value="P-8"/>
          <xsd:enumeration value="P-8A"/>
          <xsd:enumeration value="PM/DPM"/>
          <xsd:enumeration value="Proc Spt"/>
          <xsd:enumeration value="Product Support"/>
          <xsd:enumeration value="Production"/>
          <xsd:enumeration value="Prog Spt"/>
          <xsd:enumeration value="Propulsion &amp; Power"/>
          <xsd:enumeration value="Public Affairs"/>
          <xsd:enumeration value="S-3"/>
          <xsd:enumeration value="SEIT"/>
          <xsd:enumeration value="Systems Integ &amp; SW"/>
          <xsd:enumeration value="T&amp;E"/>
          <xsd:enumeration value="Training Systems"/>
        </xsd:restriction>
      </xsd:simpleType>
    </xsd:element>
    <xsd:element name="Fiscal_x0020_Year" ma:index="3" nillable="true" ma:displayName="Fiscal Year" ma:format="Dropdown" ma:internalName="Fiscal_x0020_Year" ma:readOnly="false">
      <xsd:simpleType>
        <xsd:restriction base="dms:Choice">
          <xsd:enumeration value="FY09"/>
          <xsd:enumeration value="FY10"/>
          <xsd:enumeration value="FY11"/>
          <xsd:enumeration value="FY12"/>
          <xsd:enumeration value="FY13"/>
          <xsd:enumeration value="FY14"/>
          <xsd:enumeration value="FY15"/>
          <xsd:enumeration value="FY16"/>
          <xsd:enumeration value="FY17"/>
          <xsd:enumeration value="FY18"/>
        </xsd:restriction>
      </xsd:simpleType>
    </xsd:element>
    <xsd:element name="PMA290_x0020_Keywords" ma:index="4" nillable="true" ma:displayName="PMA290 Keywords" ma:hidden="true" ma:list="{5b6168ca-e550-4da4-8b25-46d24e2ecf36}" ma:internalName="PMA290_x0020_Keywords" ma:readOnly="false" ma:showField="Title" ma:web="fed50bb6-aa62-4c28-be6a-645f8f45e8e4">
      <xsd:complexType>
        <xsd:complexContent>
          <xsd:extension base="dms:MultiChoiceLookup">
            <xsd:sequence>
              <xsd:element name="Value" type="dms:Lookup" maxOccurs="unbounded" minOccurs="0" nillable="true"/>
            </xsd:sequence>
          </xsd:extension>
        </xsd:complexContent>
      </xsd:complexType>
    </xsd:element>
    <xsd:element name="Inc3_x0020_Tags" ma:index="5" nillable="true" ma:displayName="290 Tags" ma:description="Tags defined by 290 Team" ma:hidden="true" ma:list="{3798718e-6459-4ccd-85ef-9777cd5c21b4}" ma:internalName="Inc3_x0020_Tags" ma:readOnly="false" ma:showField="Title" ma:web="fed50bb6-aa62-4c28-be6a-645f8f45e8e4">
      <xsd:complexType>
        <xsd:complexContent>
          <xsd:extension base="dms:MultiChoiceLookup">
            <xsd:sequence>
              <xsd:element name="Value" type="dms:Lookup" maxOccurs="unbounded" minOccurs="0" nillable="true"/>
            </xsd:sequence>
          </xsd:extension>
        </xsd:complexContent>
      </xsd:complexType>
    </xsd:element>
    <xsd:element name="Platforms" ma:index="6" nillable="true" ma:displayName="Platforms" ma:hidden="true" ma:list="{6c679d1a-2566-4259-93a4-fa2f461c482f}" ma:internalName="Platforms" ma:readOnly="false" ma:showField="Title" ma:web="fed50bb6-aa62-4c28-be6a-645f8f45e8e4">
      <xsd:complexType>
        <xsd:complexContent>
          <xsd:extension base="dms:MultiChoiceLookup">
            <xsd:sequence>
              <xsd:element name="Value" type="dms:Lookup" maxOccurs="unbounded" minOccurs="0" nillable="true"/>
            </xsd:sequence>
          </xsd:extension>
        </xsd:complexContent>
      </xsd:complexType>
    </xsd:element>
    <xsd:element name="Program_x0020_Offices" ma:index="7" nillable="true" ma:displayName="Program Offices" ma:hidden="true" ma:list="{a57133cc-297c-45a5-9bde-9b2000fca951}" ma:internalName="Program_x0020_Offices" ma:readOnly="false" ma:showField="Title" ma:web="fed50bb6-aa62-4c28-be6a-645f8f45e8e4">
      <xsd:simpleType>
        <xsd:restriction base="dms:Lookup"/>
      </xsd:simpleType>
    </xsd:element>
    <xsd:element name="TaxKeywordTaxHTField" ma:index="16" nillable="true" ma:taxonomy="true" ma:internalName="TaxKeywordTaxHTField" ma:taxonomyFieldName="TaxKeyword" ma:displayName="Enterprise Keywords" ma:fieldId="{23f27201-bee3-471e-b2e7-b64fd8b7ca38}" ma:taxonomyMulti="true" ma:sspId="616d1876-41f6-411a-8bd1-68e2acd1e5f9"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hidden="true" ma:list="{068620c3-b2da-40b7-9157-c9c65b48e49b}" ma:internalName="TaxCatchAll" ma:showField="CatchAllData" ma:web="fed50bb6-aa62-4c28-be6a-645f8f45e8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8F029-A2E1-4C64-AA6F-2CB41B5B6051}">
  <ds:schemaRefs>
    <ds:schemaRef ds:uri="fed50bb6-aa62-4c28-be6a-645f8f45e8e4"/>
    <ds:schemaRef ds:uri="http://schemas.microsoft.com/office/infopath/2007/PartnerControls"/>
    <ds:schemaRef ds:uri="http://purl.org/dc/dcmitype/"/>
    <ds:schemaRef ds:uri="http://schemas.microsoft.com/office/2006/documentManagement/types"/>
    <ds:schemaRef ds:uri="http://purl.org/dc/terms/"/>
    <ds:schemaRef ds:uri="http://schemas.microsoft.com/sharepoint/v4"/>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C6BB169-819D-432C-8B44-5631A2DCA605}">
  <ds:schemaRefs>
    <ds:schemaRef ds:uri="http://schemas.microsoft.com/sharepoint/v3/contenttype/forms"/>
  </ds:schemaRefs>
</ds:datastoreItem>
</file>

<file path=customXml/itemProps3.xml><?xml version="1.0" encoding="utf-8"?>
<ds:datastoreItem xmlns:ds="http://schemas.openxmlformats.org/officeDocument/2006/customXml" ds:itemID="{17106B6E-7571-428A-B45E-E3163CBFEC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d50bb6-aa62-4c28-be6a-645f8f45e8e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24643</TotalTime>
  <Words>939</Words>
  <Application>Microsoft Office PowerPoint</Application>
  <PresentationFormat>On-screen Show (4:3)</PresentationFormat>
  <Paragraphs>105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P-8A_October 2009</vt:lpstr>
      <vt:lpstr>Patuxent River Navy Flying Club  Monthly Safety Briefing December 13, 2016</vt:lpstr>
      <vt:lpstr>Safety Topic</vt:lpstr>
      <vt:lpstr>Introduction</vt:lpstr>
      <vt:lpstr>Mishap Aircraft</vt:lpstr>
      <vt:lpstr>Mishap Sequence</vt:lpstr>
      <vt:lpstr>Flight 4590 at Rotation</vt:lpstr>
      <vt:lpstr>Mishap Sequence</vt:lpstr>
      <vt:lpstr>PowerPoint Presentation</vt:lpstr>
      <vt:lpstr>FOD Defined</vt:lpstr>
      <vt:lpstr>Examples of FOD</vt:lpstr>
      <vt:lpstr>Watch Out for FOD</vt:lpstr>
      <vt:lpstr>Airfield FOD</vt:lpstr>
      <vt:lpstr>Aircraft FOD</vt:lpstr>
      <vt:lpstr>FOD Dirty Dozen + 1</vt:lpstr>
      <vt:lpstr>If YOU find FOD…</vt:lpstr>
      <vt:lpstr>Summary</vt:lpstr>
      <vt:lpstr>Safety Briefing</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PRNFC slide template</dc:title>
  <dc:creator>Daniel McNamara</dc:creator>
  <cp:lastModifiedBy>Kirk, David A CIV AD</cp:lastModifiedBy>
  <cp:revision>87</cp:revision>
  <cp:lastPrinted>2016-05-13T12:35:48Z</cp:lastPrinted>
  <dcterms:created xsi:type="dcterms:W3CDTF">2010-06-01T14:07:42Z</dcterms:created>
  <dcterms:modified xsi:type="dcterms:W3CDTF">2016-12-13T16:28:02Z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0x010100A60C556BD75FAD42A554B82E4495351D</vt:lpwstr>
  </property>
  <property fmtid="{D5CDD505-2E9C-101B-9397-08002B2CF9AE}" pid="3" name="TaxKeyword">
    <vt:lpwstr>104;#overview|7114a673-371a-47ff-9220-2b8ccf8fe11f;#157;#Inc 3|1281b783-da48-4cdb-9118-73c960384c5f</vt:lpwstr>
  </property>
  <property fmtid="{D5CDD505-2E9C-101B-9397-08002B2CF9AE}" pid="4" name="Check In Comments">
    <vt:lpwstr>23Nov15 - Updated several slides - DM</vt:lpwstr>
  </property>
</Properties>
</file>