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01" r:id="rId4"/>
  </p:sldMasterIdLst>
  <p:notesMasterIdLst>
    <p:notesMasterId r:id="rId23"/>
  </p:notesMasterIdLst>
  <p:handoutMasterIdLst>
    <p:handoutMasterId r:id="rId24"/>
  </p:handoutMasterIdLst>
  <p:sldIdLst>
    <p:sldId id="859" r:id="rId5"/>
    <p:sldId id="860" r:id="rId6"/>
    <p:sldId id="689" r:id="rId7"/>
    <p:sldId id="256" r:id="rId8"/>
    <p:sldId id="261" r:id="rId9"/>
    <p:sldId id="257" r:id="rId10"/>
    <p:sldId id="262" r:id="rId11"/>
    <p:sldId id="258" r:id="rId12"/>
    <p:sldId id="260" r:id="rId13"/>
    <p:sldId id="263" r:id="rId14"/>
    <p:sldId id="265" r:id="rId15"/>
    <p:sldId id="264" r:id="rId16"/>
    <p:sldId id="825" r:id="rId17"/>
    <p:sldId id="861" r:id="rId18"/>
    <p:sldId id="862" r:id="rId19"/>
    <p:sldId id="863" r:id="rId20"/>
    <p:sldId id="864" r:id="rId21"/>
    <p:sldId id="865" r:id="rId2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0000FF"/>
    <a:srgbClr val="6699FF"/>
    <a:srgbClr val="3D578C"/>
    <a:srgbClr val="EAEAEA"/>
    <a:srgbClr val="FFFF99"/>
    <a:srgbClr val="0066FF"/>
    <a:srgbClr val="CC9900"/>
    <a:srgbClr val="663300"/>
    <a:srgbClr val="008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338" autoAdjust="0"/>
    <p:restoredTop sz="96916" autoAdjust="0"/>
  </p:normalViewPr>
  <p:slideViewPr>
    <p:cSldViewPr snapToGrid="0">
      <p:cViewPr varScale="1">
        <p:scale>
          <a:sx n="113" d="100"/>
          <a:sy n="113" d="100"/>
        </p:scale>
        <p:origin x="-180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413" cy="464181"/>
          </a:xfrm>
          <a:prstGeom prst="rect">
            <a:avLst/>
          </a:prstGeom>
        </p:spPr>
        <p:txBody>
          <a:bodyPr vert="horz" lIns="92212" tIns="46105" rIns="92212" bIns="46105" rtlCol="0"/>
          <a:lstStyle>
            <a:lvl1pPr algn="l">
              <a:defRPr sz="1200">
                <a:latin typeface="Arial" charset="0"/>
              </a:defRPr>
            </a:lvl1pPr>
          </a:lstStyle>
          <a:p>
            <a:pPr>
              <a:defRPr/>
            </a:pPr>
            <a:endParaRPr lang="en-US" dirty="0"/>
          </a:p>
        </p:txBody>
      </p:sp>
      <p:sp>
        <p:nvSpPr>
          <p:cNvPr id="3" name="Date Placeholder 2"/>
          <p:cNvSpPr>
            <a:spLocks noGrp="1"/>
          </p:cNvSpPr>
          <p:nvPr>
            <p:ph type="dt" sz="quarter" idx="1"/>
          </p:nvPr>
        </p:nvSpPr>
        <p:spPr>
          <a:xfrm>
            <a:off x="3971386" y="0"/>
            <a:ext cx="3037413" cy="464181"/>
          </a:xfrm>
          <a:prstGeom prst="rect">
            <a:avLst/>
          </a:prstGeom>
        </p:spPr>
        <p:txBody>
          <a:bodyPr vert="horz" lIns="92212" tIns="46105" rIns="92212" bIns="46105" rtlCol="0"/>
          <a:lstStyle>
            <a:lvl1pPr algn="r">
              <a:defRPr sz="1200">
                <a:latin typeface="Arial" charset="0"/>
              </a:defRPr>
            </a:lvl1pPr>
          </a:lstStyle>
          <a:p>
            <a:pPr>
              <a:defRPr/>
            </a:pPr>
            <a:fld id="{27812DCD-5764-406E-9A87-FAF7E100684D}" type="datetimeFigureOut">
              <a:rPr lang="en-US"/>
              <a:pPr>
                <a:defRPr/>
              </a:pPr>
              <a:t>10/2/2024</a:t>
            </a:fld>
            <a:endParaRPr lang="en-US" dirty="0"/>
          </a:p>
        </p:txBody>
      </p:sp>
      <p:sp>
        <p:nvSpPr>
          <p:cNvPr id="4" name="Footer Placeholder 3"/>
          <p:cNvSpPr>
            <a:spLocks noGrp="1"/>
          </p:cNvSpPr>
          <p:nvPr>
            <p:ph type="ftr" sz="quarter" idx="2"/>
          </p:nvPr>
        </p:nvSpPr>
        <p:spPr>
          <a:xfrm>
            <a:off x="0" y="8830621"/>
            <a:ext cx="3037413" cy="464181"/>
          </a:xfrm>
          <a:prstGeom prst="rect">
            <a:avLst/>
          </a:prstGeom>
        </p:spPr>
        <p:txBody>
          <a:bodyPr vert="horz" lIns="92212" tIns="46105" rIns="92212" bIns="46105" rtlCol="0" anchor="b"/>
          <a:lstStyle>
            <a:lvl1pPr algn="l">
              <a:defRPr sz="1200">
                <a:latin typeface="Arial" charset="0"/>
              </a:defRPr>
            </a:lvl1pPr>
          </a:lstStyle>
          <a:p>
            <a:pPr>
              <a:defRPr/>
            </a:pPr>
            <a:endParaRPr lang="en-US" dirty="0"/>
          </a:p>
        </p:txBody>
      </p:sp>
      <p:sp>
        <p:nvSpPr>
          <p:cNvPr id="5" name="Slide Number Placeholder 4"/>
          <p:cNvSpPr>
            <a:spLocks noGrp="1"/>
          </p:cNvSpPr>
          <p:nvPr>
            <p:ph type="sldNum" sz="quarter" idx="3"/>
          </p:nvPr>
        </p:nvSpPr>
        <p:spPr>
          <a:xfrm>
            <a:off x="3971386" y="8830621"/>
            <a:ext cx="3037413" cy="464181"/>
          </a:xfrm>
          <a:prstGeom prst="rect">
            <a:avLst/>
          </a:prstGeom>
        </p:spPr>
        <p:txBody>
          <a:bodyPr vert="horz" lIns="92212" tIns="46105" rIns="92212" bIns="46105" rtlCol="0" anchor="b"/>
          <a:lstStyle>
            <a:lvl1pPr algn="r">
              <a:defRPr sz="1200">
                <a:latin typeface="Arial" charset="0"/>
              </a:defRPr>
            </a:lvl1pPr>
          </a:lstStyle>
          <a:p>
            <a:pPr>
              <a:defRPr/>
            </a:pPr>
            <a:fld id="{DC99F42C-24F2-47FC-B921-BEF8CF6F0EA0}" type="slidenum">
              <a:rPr lang="en-US"/>
              <a:pPr>
                <a:defRPr/>
              </a:pPr>
              <a:t>‹#›</a:t>
            </a:fld>
            <a:endParaRPr lang="en-US" dirty="0"/>
          </a:p>
        </p:txBody>
      </p:sp>
    </p:spTree>
    <p:extLst>
      <p:ext uri="{BB962C8B-B14F-4D97-AF65-F5344CB8AC3E}">
        <p14:creationId xmlns:p14="http://schemas.microsoft.com/office/powerpoint/2010/main" xmlns="" val="26956626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037413" cy="464181"/>
          </a:xfrm>
          <a:prstGeom prst="rect">
            <a:avLst/>
          </a:prstGeom>
          <a:noFill/>
          <a:ln w="9525">
            <a:noFill/>
            <a:miter lim="800000"/>
            <a:headEnd/>
            <a:tailEnd/>
          </a:ln>
          <a:effectLst/>
        </p:spPr>
        <p:txBody>
          <a:bodyPr vert="horz" wrap="square" lIns="93162" tIns="46580" rIns="93162" bIns="46580" numCol="1" anchor="t" anchorCtr="0" compatLnSpc="1">
            <a:prstTxWarp prst="textNoShape">
              <a:avLst/>
            </a:prstTxWarp>
          </a:bodyPr>
          <a:lstStyle>
            <a:lvl1pPr defTabSz="931734">
              <a:defRPr sz="1200">
                <a:latin typeface="Arial" charset="0"/>
              </a:defRPr>
            </a:lvl1pPr>
          </a:lstStyle>
          <a:p>
            <a:pPr>
              <a:defRPr/>
            </a:pPr>
            <a:endParaRPr lang="en-US" dirty="0"/>
          </a:p>
        </p:txBody>
      </p:sp>
      <p:sp>
        <p:nvSpPr>
          <p:cNvPr id="48131" name="Rectangle 3"/>
          <p:cNvSpPr>
            <a:spLocks noGrp="1" noChangeArrowheads="1"/>
          </p:cNvSpPr>
          <p:nvPr>
            <p:ph type="dt" idx="1"/>
          </p:nvPr>
        </p:nvSpPr>
        <p:spPr bwMode="auto">
          <a:xfrm>
            <a:off x="3972987" y="0"/>
            <a:ext cx="3037413" cy="464181"/>
          </a:xfrm>
          <a:prstGeom prst="rect">
            <a:avLst/>
          </a:prstGeom>
          <a:noFill/>
          <a:ln w="9525">
            <a:noFill/>
            <a:miter lim="800000"/>
            <a:headEnd/>
            <a:tailEnd/>
          </a:ln>
          <a:effectLst/>
        </p:spPr>
        <p:txBody>
          <a:bodyPr vert="horz" wrap="square" lIns="93162" tIns="46580" rIns="93162" bIns="46580" numCol="1" anchor="t" anchorCtr="0" compatLnSpc="1">
            <a:prstTxWarp prst="textNoShape">
              <a:avLst/>
            </a:prstTxWarp>
          </a:bodyPr>
          <a:lstStyle>
            <a:lvl1pPr algn="r" defTabSz="931734">
              <a:defRPr sz="1200">
                <a:latin typeface="Arial" charset="0"/>
              </a:defRPr>
            </a:lvl1pPr>
          </a:lstStyle>
          <a:p>
            <a:pPr>
              <a:defRPr/>
            </a:pPr>
            <a:endParaRPr lang="en-US" dirty="0"/>
          </a:p>
        </p:txBody>
      </p:sp>
      <p:sp>
        <p:nvSpPr>
          <p:cNvPr id="45060" name="Rectangle 4"/>
          <p:cNvSpPr>
            <a:spLocks noGrp="1" noRot="1" noChangeAspect="1" noChangeArrowheads="1" noTextEdit="1"/>
          </p:cNvSpPr>
          <p:nvPr>
            <p:ph type="sldImg" idx="2"/>
          </p:nvPr>
        </p:nvSpPr>
        <p:spPr bwMode="auto">
          <a:xfrm>
            <a:off x="1181100" y="700088"/>
            <a:ext cx="4648200" cy="3486150"/>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933975" y="4416112"/>
            <a:ext cx="5142455" cy="4182419"/>
          </a:xfrm>
          <a:prstGeom prst="rect">
            <a:avLst/>
          </a:prstGeom>
          <a:noFill/>
          <a:ln w="9525">
            <a:noFill/>
            <a:miter lim="800000"/>
            <a:headEnd/>
            <a:tailEnd/>
          </a:ln>
          <a:effectLst/>
        </p:spPr>
        <p:txBody>
          <a:bodyPr vert="horz" wrap="square" lIns="93162" tIns="46580" rIns="93162" bIns="4658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8134" name="Rectangle 6"/>
          <p:cNvSpPr>
            <a:spLocks noGrp="1" noChangeArrowheads="1"/>
          </p:cNvSpPr>
          <p:nvPr>
            <p:ph type="ftr" sz="quarter" idx="4"/>
          </p:nvPr>
        </p:nvSpPr>
        <p:spPr bwMode="auto">
          <a:xfrm>
            <a:off x="0" y="8832221"/>
            <a:ext cx="3037413" cy="464181"/>
          </a:xfrm>
          <a:prstGeom prst="rect">
            <a:avLst/>
          </a:prstGeom>
          <a:noFill/>
          <a:ln w="9525">
            <a:noFill/>
            <a:miter lim="800000"/>
            <a:headEnd/>
            <a:tailEnd/>
          </a:ln>
          <a:effectLst/>
        </p:spPr>
        <p:txBody>
          <a:bodyPr vert="horz" wrap="square" lIns="93162" tIns="46580" rIns="93162" bIns="46580" numCol="1" anchor="b" anchorCtr="0" compatLnSpc="1">
            <a:prstTxWarp prst="textNoShape">
              <a:avLst/>
            </a:prstTxWarp>
          </a:bodyPr>
          <a:lstStyle>
            <a:lvl1pPr defTabSz="931734">
              <a:defRPr sz="1200">
                <a:latin typeface="Arial" charset="0"/>
              </a:defRPr>
            </a:lvl1pPr>
          </a:lstStyle>
          <a:p>
            <a:pPr>
              <a:defRPr/>
            </a:pPr>
            <a:endParaRPr lang="en-US" dirty="0"/>
          </a:p>
        </p:txBody>
      </p:sp>
      <p:sp>
        <p:nvSpPr>
          <p:cNvPr id="48135" name="Rectangle 7"/>
          <p:cNvSpPr>
            <a:spLocks noGrp="1" noChangeArrowheads="1"/>
          </p:cNvSpPr>
          <p:nvPr>
            <p:ph type="sldNum" sz="quarter" idx="5"/>
          </p:nvPr>
        </p:nvSpPr>
        <p:spPr bwMode="auto">
          <a:xfrm>
            <a:off x="3972987" y="8832221"/>
            <a:ext cx="3037413" cy="464181"/>
          </a:xfrm>
          <a:prstGeom prst="rect">
            <a:avLst/>
          </a:prstGeom>
          <a:noFill/>
          <a:ln w="9525">
            <a:noFill/>
            <a:miter lim="800000"/>
            <a:headEnd/>
            <a:tailEnd/>
          </a:ln>
          <a:effectLst/>
        </p:spPr>
        <p:txBody>
          <a:bodyPr vert="horz" wrap="square" lIns="93162" tIns="46580" rIns="93162" bIns="46580" numCol="1" anchor="b" anchorCtr="0" compatLnSpc="1">
            <a:prstTxWarp prst="textNoShape">
              <a:avLst/>
            </a:prstTxWarp>
          </a:bodyPr>
          <a:lstStyle>
            <a:lvl1pPr algn="r" defTabSz="931734">
              <a:defRPr sz="1200">
                <a:latin typeface="Arial" charset="0"/>
              </a:defRPr>
            </a:lvl1pPr>
          </a:lstStyle>
          <a:p>
            <a:pPr>
              <a:defRPr/>
            </a:pPr>
            <a:fld id="{36B26F92-9324-46A7-BB13-4ABCBF7DE792}" type="slidenum">
              <a:rPr lang="en-US"/>
              <a:pPr>
                <a:defRPr/>
              </a:pPr>
              <a:t>‹#›</a:t>
            </a:fld>
            <a:endParaRPr lang="en-US" dirty="0"/>
          </a:p>
        </p:txBody>
      </p:sp>
    </p:spTree>
    <p:extLst>
      <p:ext uri="{BB962C8B-B14F-4D97-AF65-F5344CB8AC3E}">
        <p14:creationId xmlns:p14="http://schemas.microsoft.com/office/powerpoint/2010/main" xmlns="" val="32182267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1390650" y="2490717"/>
            <a:ext cx="6410325" cy="663575"/>
          </a:xfrm>
        </p:spPr>
        <p:txBody>
          <a:bodyPr/>
          <a:lstStyle>
            <a:lvl1pPr>
              <a:defRPr b="1">
                <a:solidFill>
                  <a:schemeClr val="tx1"/>
                </a:solidFill>
                <a:effectLst/>
              </a:defRPr>
            </a:lvl1pPr>
          </a:lstStyle>
          <a:p>
            <a:r>
              <a:rPr lang="en-US" dirty="0"/>
              <a:t>Click to edit Master title style</a:t>
            </a:r>
          </a:p>
        </p:txBody>
      </p:sp>
      <p:sp>
        <p:nvSpPr>
          <p:cNvPr id="7171" name="Rectangle 3"/>
          <p:cNvSpPr>
            <a:spLocks noGrp="1" noChangeArrowheads="1"/>
          </p:cNvSpPr>
          <p:nvPr>
            <p:ph type="subTitle" idx="1"/>
          </p:nvPr>
        </p:nvSpPr>
        <p:spPr>
          <a:xfrm>
            <a:off x="1852613" y="3181280"/>
            <a:ext cx="5486400" cy="519112"/>
          </a:xfrm>
          <a:ln algn="ctr"/>
        </p:spPr>
        <p:txBody>
          <a:bodyPr/>
          <a:lstStyle>
            <a:lvl1pPr marL="0" indent="0" algn="ctr">
              <a:lnSpc>
                <a:spcPct val="80000"/>
              </a:lnSpc>
              <a:buFontTx/>
              <a:buNone/>
              <a:defRPr>
                <a:solidFill>
                  <a:schemeClr val="tx1"/>
                </a:solidFill>
              </a:defRPr>
            </a:lvl1pPr>
          </a:lstStyle>
          <a:p>
            <a:r>
              <a:rPr lang="en-US"/>
              <a:t>Click to edit Master subtitle style</a:t>
            </a:r>
          </a:p>
        </p:txBody>
      </p:sp>
      <p:cxnSp>
        <p:nvCxnSpPr>
          <p:cNvPr id="15" name="Straight Connector 14"/>
          <p:cNvCxnSpPr/>
          <p:nvPr userDrawn="1"/>
        </p:nvCxnSpPr>
        <p:spPr>
          <a:xfrm>
            <a:off x="0" y="1022350"/>
            <a:ext cx="9144000" cy="0"/>
          </a:xfrm>
          <a:prstGeom prst="line">
            <a:avLst/>
          </a:prstGeom>
          <a:ln w="28575">
            <a:solidFill>
              <a:srgbClr val="3D578C"/>
            </a:solidFill>
          </a:ln>
        </p:spPr>
        <p:style>
          <a:lnRef idx="1">
            <a:schemeClr val="accent1"/>
          </a:lnRef>
          <a:fillRef idx="0">
            <a:schemeClr val="accent1"/>
          </a:fillRef>
          <a:effectRef idx="0">
            <a:schemeClr val="accent1"/>
          </a:effectRef>
          <a:fontRef idx="minor">
            <a:schemeClr val="tx1"/>
          </a:fontRef>
        </p:style>
      </p:cxnSp>
      <p:pic>
        <p:nvPicPr>
          <p:cNvPr id="7" name="Picture 2" descr="C:\Users\daniel.mcnamara\Pictures\PRNFC\PRNFC 50 02.jpg"/>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12700" y="47988"/>
            <a:ext cx="1283130" cy="879372"/>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3" descr="C:\Users\daniel.mcnamara\Pictures\PRNFC\Pax River Logo 02.jpg"/>
          <p:cNvPicPr>
            <a:picLocks noChangeAspect="1" noChangeArrowheads="1"/>
          </p:cNvPicPr>
          <p:nvPr userDrawn="1"/>
        </p:nvPicPr>
        <p:blipFill>
          <a:blip r:embed="rId3" cstate="print">
            <a:extLst>
              <a:ext uri="{28A0092B-C50C-407E-A947-70E740481C1C}">
                <a14:useLocalDpi xmlns:a14="http://schemas.microsoft.com/office/drawing/2010/main" xmlns="" val="0"/>
              </a:ext>
            </a:extLst>
          </a:blip>
          <a:srcRect/>
          <a:stretch>
            <a:fillRect/>
          </a:stretch>
        </p:blipFill>
        <p:spPr bwMode="auto">
          <a:xfrm>
            <a:off x="8063350" y="47988"/>
            <a:ext cx="1059688" cy="88688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4AC03BFE-3B7A-45B7-A8B9-9FEE731A53F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a:lstStyle>
            <a:lvl1pPr>
              <a:defRPr lang="en-US" sz="3200" b="1" dirty="0">
                <a:solidFill>
                  <a:srgbClr val="3D578C"/>
                </a:solidFill>
                <a:effectLst/>
                <a:latin typeface="+mj-lt"/>
                <a:ea typeface="+mj-ea"/>
                <a:cs typeface="+mj-cs"/>
              </a:defRPr>
            </a:lvl1pPr>
          </a:lstStyle>
          <a:p>
            <a:pPr lvl="0"/>
            <a:r>
              <a:rPr lang="en-US" dirty="0"/>
              <a:t>Click to edit Master title style</a:t>
            </a:r>
          </a:p>
        </p:txBody>
      </p:sp>
      <p:sp>
        <p:nvSpPr>
          <p:cNvPr id="3" name="Rectangle 6"/>
          <p:cNvSpPr>
            <a:spLocks noGrp="1" noChangeArrowheads="1"/>
          </p:cNvSpPr>
          <p:nvPr>
            <p:ph type="sldNum" sz="quarter" idx="10"/>
          </p:nvPr>
        </p:nvSpPr>
        <p:spPr>
          <a:xfrm>
            <a:off x="8712525" y="6680692"/>
            <a:ext cx="431800" cy="184150"/>
          </a:xfrm>
          <a:ln/>
        </p:spPr>
        <p:txBody>
          <a:bodyPr/>
          <a:lstStyle>
            <a:lvl1pPr>
              <a:defRPr>
                <a:latin typeface="Calibri" pitchFamily="34" charset="0"/>
                <a:cs typeface="Calibri" pitchFamily="34" charset="0"/>
              </a:defRPr>
            </a:lvl1pPr>
          </a:lstStyle>
          <a:p>
            <a:pPr>
              <a:defRPr/>
            </a:pPr>
            <a:fld id="{837D567D-8D4B-4647-9E94-B367E73D1F10}"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235075"/>
            <a:ext cx="8229600" cy="51228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8712525" y="6680692"/>
            <a:ext cx="431800" cy="1841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a:solidFill>
                  <a:srgbClr val="000000"/>
                </a:solidFill>
                <a:latin typeface="Calibri" pitchFamily="34" charset="0"/>
                <a:cs typeface="Calibri" pitchFamily="34" charset="0"/>
              </a:defRPr>
            </a:lvl1pPr>
          </a:lstStyle>
          <a:p>
            <a:pPr>
              <a:defRPr/>
            </a:pPr>
            <a:fld id="{3C362760-C9C1-48E6-A916-E6C32527152D}" type="slidenum">
              <a:rPr lang="en-US" smtClean="0"/>
              <a:pPr>
                <a:defRPr/>
              </a:pPr>
              <a:t>‹#›</a:t>
            </a:fld>
            <a:endParaRPr lang="en-US" dirty="0"/>
          </a:p>
        </p:txBody>
      </p:sp>
      <p:sp>
        <p:nvSpPr>
          <p:cNvPr id="1028" name="Rectangle 8"/>
          <p:cNvSpPr>
            <a:spLocks noGrp="1" noChangeArrowheads="1"/>
          </p:cNvSpPr>
          <p:nvPr>
            <p:ph type="title"/>
          </p:nvPr>
        </p:nvSpPr>
        <p:spPr bwMode="auto">
          <a:xfrm>
            <a:off x="1263650" y="255588"/>
            <a:ext cx="6777038" cy="473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9" name="Straight Connector 8"/>
          <p:cNvCxnSpPr/>
          <p:nvPr/>
        </p:nvCxnSpPr>
        <p:spPr>
          <a:xfrm>
            <a:off x="0" y="1022350"/>
            <a:ext cx="9144000" cy="0"/>
          </a:xfrm>
          <a:prstGeom prst="line">
            <a:avLst/>
          </a:prstGeom>
          <a:ln w="28575">
            <a:solidFill>
              <a:srgbClr val="3D578C"/>
            </a:solidFill>
          </a:ln>
        </p:spPr>
        <p:style>
          <a:lnRef idx="1">
            <a:schemeClr val="accent1"/>
          </a:lnRef>
          <a:fillRef idx="0">
            <a:schemeClr val="accent1"/>
          </a:fillRef>
          <a:effectRef idx="0">
            <a:schemeClr val="accent1"/>
          </a:effectRef>
          <a:fontRef idx="minor">
            <a:schemeClr val="tx1"/>
          </a:fontRef>
        </p:style>
      </p:cxnSp>
      <p:pic>
        <p:nvPicPr>
          <p:cNvPr id="2050" name="Picture 2" descr="C:\Users\daniel.mcnamara\Pictures\PRNFC\PRNFC 50 02.jpg"/>
          <p:cNvPicPr>
            <a:picLocks noChangeAspect="1" noChangeArrowheads="1"/>
          </p:cNvPicPr>
          <p:nvPr userDrawn="1"/>
        </p:nvPicPr>
        <p:blipFill>
          <a:blip r:embed="rId5" cstate="print">
            <a:extLst>
              <a:ext uri="{28A0092B-C50C-407E-A947-70E740481C1C}">
                <a14:useLocalDpi xmlns:a14="http://schemas.microsoft.com/office/drawing/2010/main" xmlns="" val="0"/>
              </a:ext>
            </a:extLst>
          </a:blip>
          <a:srcRect/>
          <a:stretch>
            <a:fillRect/>
          </a:stretch>
        </p:blipFill>
        <p:spPr bwMode="auto">
          <a:xfrm>
            <a:off x="12700" y="47988"/>
            <a:ext cx="1283130" cy="879372"/>
          </a:xfrm>
          <a:prstGeom prst="rect">
            <a:avLst/>
          </a:prstGeom>
          <a:noFill/>
          <a:extLst>
            <a:ext uri="{909E8E84-426E-40DD-AFC4-6F175D3DCCD1}">
              <a14:hiddenFill xmlns:a14="http://schemas.microsoft.com/office/drawing/2010/main" xmlns="">
                <a:solidFill>
                  <a:srgbClr val="FFFFFF"/>
                </a:solidFill>
              </a14:hiddenFill>
            </a:ext>
          </a:extLst>
        </p:spPr>
      </p:pic>
      <p:pic>
        <p:nvPicPr>
          <p:cNvPr id="2051" name="Picture 3" descr="C:\Users\daniel.mcnamara\Pictures\PRNFC\Pax River Logo 02.jpg"/>
          <p:cNvPicPr>
            <a:picLocks noChangeAspect="1" noChangeArrowheads="1"/>
          </p:cNvPicPr>
          <p:nvPr userDrawn="1"/>
        </p:nvPicPr>
        <p:blipFill>
          <a:blip r:embed="rId6" cstate="print">
            <a:extLst>
              <a:ext uri="{28A0092B-C50C-407E-A947-70E740481C1C}">
                <a14:useLocalDpi xmlns:a14="http://schemas.microsoft.com/office/drawing/2010/main" xmlns="" val="0"/>
              </a:ext>
            </a:extLst>
          </a:blip>
          <a:srcRect/>
          <a:stretch>
            <a:fillRect/>
          </a:stretch>
        </p:blipFill>
        <p:spPr bwMode="auto">
          <a:xfrm>
            <a:off x="8063350" y="47988"/>
            <a:ext cx="1059688" cy="886885"/>
          </a:xfrm>
          <a:prstGeom prst="rect">
            <a:avLst/>
          </a:prstGeom>
          <a:noFill/>
          <a:extLst>
            <a:ext uri="{909E8E84-426E-40DD-AFC4-6F175D3DCCD1}">
              <a14:hiddenFill xmlns:a14="http://schemas.microsoft.com/office/drawing/2010/main" xmlns="">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4502" r:id="rId1"/>
    <p:sldLayoutId id="2147484503" r:id="rId2"/>
    <p:sldLayoutId id="2147484504" r:id="rId3"/>
  </p:sldLayoutIdLst>
  <p:hf hdr="0" ftr="0" dt="0"/>
  <p:txStyles>
    <p:titleStyle>
      <a:lvl1pPr algn="ctr" rtl="0" eaLnBrk="0" fontAlgn="base" hangingPunct="0">
        <a:spcBef>
          <a:spcPct val="0"/>
        </a:spcBef>
        <a:spcAft>
          <a:spcPct val="0"/>
        </a:spcAft>
        <a:defRPr lang="en-US" sz="3200" b="1">
          <a:solidFill>
            <a:srgbClr val="3D578C"/>
          </a:solidFill>
          <a:latin typeface="Calibri" pitchFamily="34" charset="0"/>
          <a:ea typeface="+mj-ea"/>
          <a:cs typeface="Calibri" pitchFamily="34" charset="0"/>
        </a:defRPr>
      </a:lvl1pPr>
      <a:lvl2pPr algn="ctr" rtl="0" eaLnBrk="0" fontAlgn="base" hangingPunct="0">
        <a:spcBef>
          <a:spcPct val="0"/>
        </a:spcBef>
        <a:spcAft>
          <a:spcPct val="0"/>
        </a:spcAft>
        <a:defRPr sz="3200" b="1">
          <a:solidFill>
            <a:srgbClr val="3D578C"/>
          </a:solidFill>
          <a:latin typeface="Arial" charset="0"/>
        </a:defRPr>
      </a:lvl2pPr>
      <a:lvl3pPr algn="ctr" rtl="0" eaLnBrk="0" fontAlgn="base" hangingPunct="0">
        <a:spcBef>
          <a:spcPct val="0"/>
        </a:spcBef>
        <a:spcAft>
          <a:spcPct val="0"/>
        </a:spcAft>
        <a:defRPr sz="3200" b="1">
          <a:solidFill>
            <a:srgbClr val="3D578C"/>
          </a:solidFill>
          <a:latin typeface="Arial" charset="0"/>
        </a:defRPr>
      </a:lvl3pPr>
      <a:lvl4pPr algn="ctr" rtl="0" eaLnBrk="0" fontAlgn="base" hangingPunct="0">
        <a:spcBef>
          <a:spcPct val="0"/>
        </a:spcBef>
        <a:spcAft>
          <a:spcPct val="0"/>
        </a:spcAft>
        <a:defRPr sz="3200" b="1">
          <a:solidFill>
            <a:srgbClr val="3D578C"/>
          </a:solidFill>
          <a:latin typeface="Arial" charset="0"/>
        </a:defRPr>
      </a:lvl4pPr>
      <a:lvl5pPr algn="ctr" rtl="0" eaLnBrk="0" fontAlgn="base" hangingPunct="0">
        <a:spcBef>
          <a:spcPct val="0"/>
        </a:spcBef>
        <a:spcAft>
          <a:spcPct val="0"/>
        </a:spcAft>
        <a:defRPr sz="3200" b="1">
          <a:solidFill>
            <a:srgbClr val="3D578C"/>
          </a:solidFill>
          <a:latin typeface="Arial" charset="0"/>
        </a:defRPr>
      </a:lvl5pPr>
      <a:lvl6pPr marL="457200" algn="ctr" rtl="0" fontAlgn="base">
        <a:spcBef>
          <a:spcPct val="0"/>
        </a:spcBef>
        <a:spcAft>
          <a:spcPct val="0"/>
        </a:spcAft>
        <a:defRPr sz="3200">
          <a:solidFill>
            <a:schemeClr val="bg1"/>
          </a:solidFill>
          <a:latin typeface="Arial" charset="0"/>
        </a:defRPr>
      </a:lvl6pPr>
      <a:lvl7pPr marL="914400" algn="ctr" rtl="0" fontAlgn="base">
        <a:spcBef>
          <a:spcPct val="0"/>
        </a:spcBef>
        <a:spcAft>
          <a:spcPct val="0"/>
        </a:spcAft>
        <a:defRPr sz="3200">
          <a:solidFill>
            <a:schemeClr val="bg1"/>
          </a:solidFill>
          <a:latin typeface="Arial" charset="0"/>
        </a:defRPr>
      </a:lvl7pPr>
      <a:lvl8pPr marL="1371600" algn="ctr" rtl="0" fontAlgn="base">
        <a:spcBef>
          <a:spcPct val="0"/>
        </a:spcBef>
        <a:spcAft>
          <a:spcPct val="0"/>
        </a:spcAft>
        <a:defRPr sz="3200">
          <a:solidFill>
            <a:schemeClr val="bg1"/>
          </a:solidFill>
          <a:latin typeface="Arial" charset="0"/>
        </a:defRPr>
      </a:lvl8pPr>
      <a:lvl9pPr marL="1828800" algn="ctr" rtl="0" fontAlgn="base">
        <a:spcBef>
          <a:spcPct val="0"/>
        </a:spcBef>
        <a:spcAft>
          <a:spcPct val="0"/>
        </a:spcAft>
        <a:defRPr sz="3200">
          <a:solidFill>
            <a:schemeClr val="bg1"/>
          </a:solidFill>
          <a:latin typeface="Arial" charset="0"/>
        </a:defRPr>
      </a:lvl9pPr>
    </p:titleStyle>
    <p:bodyStyle>
      <a:lvl1pPr marL="342900" indent="-342900" algn="l" rtl="0" eaLnBrk="0" fontAlgn="base" hangingPunct="0">
        <a:spcBef>
          <a:spcPct val="20000"/>
        </a:spcBef>
        <a:spcAft>
          <a:spcPct val="0"/>
        </a:spcAft>
        <a:buChar char="•"/>
        <a:defRPr sz="2000" b="1">
          <a:solidFill>
            <a:schemeClr val="tx1"/>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Char char="–"/>
        <a:defRPr sz="2000">
          <a:solidFill>
            <a:schemeClr val="tx1"/>
          </a:solidFill>
          <a:latin typeface="Calibri" pitchFamily="34" charset="0"/>
          <a:cs typeface="Calibri" pitchFamily="34" charset="0"/>
        </a:defRPr>
      </a:lvl2pPr>
      <a:lvl3pPr marL="1143000" indent="-228600" algn="l" rtl="0" eaLnBrk="0" fontAlgn="base" hangingPunct="0">
        <a:spcBef>
          <a:spcPct val="20000"/>
        </a:spcBef>
        <a:spcAft>
          <a:spcPct val="0"/>
        </a:spcAft>
        <a:buChar char="•"/>
        <a:defRPr>
          <a:solidFill>
            <a:schemeClr val="tx1"/>
          </a:solidFill>
          <a:latin typeface="Calibri" pitchFamily="34" charset="0"/>
          <a:cs typeface="Calibri" pitchFamily="34" charset="0"/>
        </a:defRPr>
      </a:lvl3pPr>
      <a:lvl4pPr marL="1600200" indent="-228600" algn="l" rtl="0" eaLnBrk="0" fontAlgn="base" hangingPunct="0">
        <a:spcBef>
          <a:spcPct val="20000"/>
        </a:spcBef>
        <a:spcAft>
          <a:spcPct val="0"/>
        </a:spcAft>
        <a:buChar char="–"/>
        <a:defRPr sz="1600">
          <a:solidFill>
            <a:schemeClr val="tx1"/>
          </a:solidFill>
          <a:latin typeface="Calibri" pitchFamily="34" charset="0"/>
          <a:cs typeface="Calibri" pitchFamily="34" charset="0"/>
        </a:defRPr>
      </a:lvl4pPr>
      <a:lvl5pPr marL="2057400" indent="-228600" algn="l" rtl="0" eaLnBrk="0" fontAlgn="base" hangingPunct="0">
        <a:spcBef>
          <a:spcPct val="20000"/>
        </a:spcBef>
        <a:spcAft>
          <a:spcPct val="0"/>
        </a:spcAft>
        <a:buChar char="»"/>
        <a:defRPr sz="1400">
          <a:solidFill>
            <a:schemeClr val="tx1"/>
          </a:solidFill>
          <a:latin typeface="Calibri" pitchFamily="34" charset="0"/>
          <a:cs typeface="Calibri" pitchFamily="34" charset="0"/>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wgA2RXUwaxo" TargetMode="External"/><Relationship Id="rId2" Type="http://schemas.openxmlformats.org/officeDocument/2006/relationships/hyperlink" Target="https://www.faa.gov/airports/runway_safety/hotspots/hotspots_list/aa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youtu.be/XllmW78wFls" TargetMode="External"/><Relationship Id="rId2" Type="http://schemas.openxmlformats.org/officeDocument/2006/relationships/hyperlink" Target="https://www.faa.gov/airports/runway_safety/hotspots/hotspots_lis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8554" y="1960913"/>
            <a:ext cx="7631723" cy="2339439"/>
          </a:xfrm>
        </p:spPr>
        <p:txBody>
          <a:bodyPr/>
          <a:lstStyle/>
          <a:p>
            <a:r>
              <a:rPr lang="en-US" dirty="0"/>
              <a:t>Patuxent River Navy Flying Club</a:t>
            </a:r>
            <a:br>
              <a:rPr lang="en-US" dirty="0"/>
            </a:br>
            <a:r>
              <a:rPr lang="en-US" dirty="0"/>
              <a:t/>
            </a:r>
            <a:br>
              <a:rPr lang="en-US" dirty="0"/>
            </a:br>
            <a:r>
              <a:rPr lang="en-US" sz="4800" dirty="0"/>
              <a:t>Monthly Safety Meeting</a:t>
            </a:r>
            <a:br>
              <a:rPr lang="en-US" sz="4800" dirty="0"/>
            </a:br>
            <a:r>
              <a:rPr lang="en-US" sz="2400" dirty="0"/>
              <a:t>September 10, 2024</a:t>
            </a:r>
            <a:br>
              <a:rPr lang="en-US" sz="2400" dirty="0"/>
            </a:br>
            <a:r>
              <a:rPr lang="en-US" sz="2400" dirty="0"/>
              <a:t/>
            </a:r>
            <a:br>
              <a:rPr lang="en-US" sz="2400" dirty="0"/>
            </a:br>
            <a:r>
              <a:rPr lang="en-US" dirty="0">
                <a:solidFill>
                  <a:srgbClr val="FF0000"/>
                </a:solidFill>
              </a:rPr>
              <a:t>Pizza= $1 per slice please</a:t>
            </a:r>
          </a:p>
        </p:txBody>
      </p:sp>
      <p:sp>
        <p:nvSpPr>
          <p:cNvPr id="4" name="Subtitle 2"/>
          <p:cNvSpPr txBox="1">
            <a:spLocks/>
          </p:cNvSpPr>
          <p:nvPr/>
        </p:nvSpPr>
        <p:spPr bwMode="auto">
          <a:xfrm>
            <a:off x="2586446" y="6115727"/>
            <a:ext cx="3827417" cy="603728"/>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80000"/>
              </a:lnSpc>
              <a:spcBef>
                <a:spcPct val="20000"/>
              </a:spcBef>
              <a:spcAft>
                <a:spcPct val="0"/>
              </a:spcAft>
              <a:buFontTx/>
              <a:buNone/>
              <a:defRPr sz="2000" b="1">
                <a:solidFill>
                  <a:schemeClr val="tx1"/>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Char char="–"/>
              <a:defRPr sz="2000">
                <a:solidFill>
                  <a:schemeClr val="tx1"/>
                </a:solidFill>
                <a:latin typeface="Calibri" pitchFamily="34" charset="0"/>
                <a:cs typeface="Calibri" pitchFamily="34" charset="0"/>
              </a:defRPr>
            </a:lvl2pPr>
            <a:lvl3pPr marL="1143000" indent="-228600" algn="l" rtl="0" eaLnBrk="0" fontAlgn="base" hangingPunct="0">
              <a:spcBef>
                <a:spcPct val="20000"/>
              </a:spcBef>
              <a:spcAft>
                <a:spcPct val="0"/>
              </a:spcAft>
              <a:buChar char="•"/>
              <a:defRPr>
                <a:solidFill>
                  <a:schemeClr val="tx1"/>
                </a:solidFill>
                <a:latin typeface="Calibri" pitchFamily="34" charset="0"/>
                <a:cs typeface="Calibri" pitchFamily="34" charset="0"/>
              </a:defRPr>
            </a:lvl3pPr>
            <a:lvl4pPr marL="1600200" indent="-228600" algn="l" rtl="0" eaLnBrk="0" fontAlgn="base" hangingPunct="0">
              <a:spcBef>
                <a:spcPct val="20000"/>
              </a:spcBef>
              <a:spcAft>
                <a:spcPct val="0"/>
              </a:spcAft>
              <a:buChar char="–"/>
              <a:defRPr sz="1600">
                <a:solidFill>
                  <a:schemeClr val="tx1"/>
                </a:solidFill>
                <a:latin typeface="Calibri" pitchFamily="34" charset="0"/>
                <a:cs typeface="Calibri" pitchFamily="34" charset="0"/>
              </a:defRPr>
            </a:lvl4pPr>
            <a:lvl5pPr marL="2057400" indent="-228600" algn="l" rtl="0" eaLnBrk="0" fontAlgn="base" hangingPunct="0">
              <a:spcBef>
                <a:spcPct val="20000"/>
              </a:spcBef>
              <a:spcAft>
                <a:spcPct val="0"/>
              </a:spcAft>
              <a:buChar char="»"/>
              <a:defRPr sz="1400">
                <a:solidFill>
                  <a:schemeClr val="tx1"/>
                </a:solidFill>
                <a:latin typeface="Calibri" pitchFamily="34" charset="0"/>
                <a:cs typeface="Calibri" pitchFamily="34" charset="0"/>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a:lstStyle>
          <a:p>
            <a:endParaRPr lang="en-US" kern="0" dirty="0"/>
          </a:p>
        </p:txBody>
      </p:sp>
    </p:spTree>
    <p:extLst>
      <p:ext uri="{BB962C8B-B14F-4D97-AF65-F5344CB8AC3E}">
        <p14:creationId xmlns:p14="http://schemas.microsoft.com/office/powerpoint/2010/main" xmlns="" val="1034711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pic>
        <p:nvPicPr>
          <p:cNvPr id="3" name="Picture 2"/>
          <p:cNvPicPr>
            <a:picLocks noChangeAspect="1"/>
          </p:cNvPicPr>
          <p:nvPr/>
        </p:nvPicPr>
        <p:blipFill>
          <a:blip r:embed="rId2"/>
          <a:stretch>
            <a:fillRect/>
          </a:stretch>
        </p:blipFill>
        <p:spPr>
          <a:xfrm>
            <a:off x="1498152" y="2536031"/>
            <a:ext cx="2469697" cy="2942161"/>
          </a:xfrm>
          <a:prstGeom prst="rect">
            <a:avLst/>
          </a:prstGeom>
        </p:spPr>
      </p:pic>
      <p:pic>
        <p:nvPicPr>
          <p:cNvPr id="4" name="Picture 3"/>
          <p:cNvPicPr>
            <a:picLocks noChangeAspect="1"/>
          </p:cNvPicPr>
          <p:nvPr/>
        </p:nvPicPr>
        <p:blipFill>
          <a:blip r:embed="rId3"/>
          <a:stretch>
            <a:fillRect/>
          </a:stretch>
        </p:blipFill>
        <p:spPr>
          <a:xfrm>
            <a:off x="5122071" y="2523786"/>
            <a:ext cx="2469697" cy="2942161"/>
          </a:xfrm>
          <a:prstGeom prst="rect">
            <a:avLst/>
          </a:prstGeom>
        </p:spPr>
      </p:pic>
    </p:spTree>
    <p:extLst>
      <p:ext uri="{BB962C8B-B14F-4D97-AF65-F5344CB8AC3E}">
        <p14:creationId xmlns:p14="http://schemas.microsoft.com/office/powerpoint/2010/main" xmlns="" val="1026905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Arrival Alert Notice?</a:t>
            </a:r>
          </a:p>
        </p:txBody>
      </p:sp>
      <p:sp>
        <p:nvSpPr>
          <p:cNvPr id="3" name="Content Placeholder 2"/>
          <p:cNvSpPr>
            <a:spLocks noGrp="1"/>
          </p:cNvSpPr>
          <p:nvPr>
            <p:ph idx="1"/>
          </p:nvPr>
        </p:nvSpPr>
        <p:spPr/>
        <p:txBody>
          <a:bodyPr>
            <a:normAutofit/>
          </a:bodyPr>
          <a:lstStyle/>
          <a:p>
            <a:r>
              <a:rPr lang="en-US" dirty="0"/>
              <a:t>To address wrong surface events where an aircraft lines up to, lands on, or departs from the incorrect runway, taxiway, or airport, the FAA is releasing Arrival Alert Notices at several airports with a history of misalignment risk. Arrival Alert Notices provide a graphic visually depicting the approach to a particular airport with a history of misalignment risk. There is also language describing the misalignment risk area</a:t>
            </a:r>
          </a:p>
          <a:p>
            <a:r>
              <a:rPr lang="en-US" dirty="0"/>
              <a:t>FAA Arrival Alert Notices </a:t>
            </a:r>
            <a:r>
              <a:rPr lang="en-US" sz="1950" dirty="0"/>
              <a:t>(</a:t>
            </a:r>
            <a:r>
              <a:rPr lang="en-US" sz="1950" dirty="0">
                <a:hlinkClick r:id="rId2"/>
              </a:rPr>
              <a:t>https://www.faa.gov/airports/runway_safety/hotspots/hotspots_list/aan/</a:t>
            </a:r>
            <a:r>
              <a:rPr lang="en-US" sz="1950" dirty="0"/>
              <a:t>)</a:t>
            </a:r>
          </a:p>
          <a:p>
            <a:r>
              <a:rPr lang="en-US" dirty="0"/>
              <a:t>From the Flight Deck: Arrival Alert Notice </a:t>
            </a:r>
            <a:r>
              <a:rPr lang="en-US" sz="1950" dirty="0"/>
              <a:t>(</a:t>
            </a:r>
            <a:r>
              <a:rPr lang="en-US" sz="1950" dirty="0">
                <a:hlinkClick r:id="rId3"/>
              </a:rPr>
              <a:t>https://www.youtube.com/watch?v=wgA2RXUwaxo</a:t>
            </a:r>
            <a:r>
              <a:rPr lang="en-US" sz="1950" dirty="0"/>
              <a:t>)</a:t>
            </a:r>
          </a:p>
          <a:p>
            <a:endParaRPr lang="en-US" dirty="0"/>
          </a:p>
        </p:txBody>
      </p:sp>
    </p:spTree>
    <p:extLst>
      <p:ext uri="{BB962C8B-B14F-4D97-AF65-F5344CB8AC3E}">
        <p14:creationId xmlns:p14="http://schemas.microsoft.com/office/powerpoint/2010/main" xmlns="" val="1914634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hlinkClick r:id="rId2"/>
              </a:rPr>
              <a:t>Hot Spot Standardized </a:t>
            </a:r>
            <a:r>
              <a:rPr lang="en-US" dirty="0" err="1">
                <a:hlinkClick r:id="rId2"/>
              </a:rPr>
              <a:t>Symbology</a:t>
            </a:r>
            <a:r>
              <a:rPr lang="en-US" dirty="0">
                <a:hlinkClick r:id="rId2"/>
              </a:rPr>
              <a:t> (faa.gov)</a:t>
            </a:r>
            <a:endParaRPr lang="en-US" dirty="0"/>
          </a:p>
          <a:p>
            <a:endParaRPr lang="en-US" dirty="0"/>
          </a:p>
          <a:p>
            <a:r>
              <a:rPr lang="en-US" dirty="0"/>
              <a:t>From The Flight Deck: Hazards and Hot Spots (</a:t>
            </a:r>
            <a:r>
              <a:rPr lang="en-US" dirty="0">
                <a:hlinkClick r:id="rId3"/>
              </a:rPr>
              <a:t>https://youtu.be/XllmW78wFls</a:t>
            </a:r>
            <a:r>
              <a:rPr lang="en-US" dirty="0"/>
              <a:t>)</a:t>
            </a:r>
          </a:p>
          <a:p>
            <a:endParaRPr lang="en-US" dirty="0"/>
          </a:p>
        </p:txBody>
      </p:sp>
    </p:spTree>
    <p:extLst>
      <p:ext uri="{BB962C8B-B14F-4D97-AF65-F5344CB8AC3E}">
        <p14:creationId xmlns:p14="http://schemas.microsoft.com/office/powerpoint/2010/main" xmlns="" val="3940948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4AC03BFE-3B7A-45B7-A8B9-9FEE731A53F5}" type="slidenum">
              <a:rPr lang="en-US" smtClean="0"/>
              <a:pPr>
                <a:defRPr/>
              </a:pPr>
              <a:t>13</a:t>
            </a:fld>
            <a:endParaRPr lang="en-US" dirty="0"/>
          </a:p>
        </p:txBody>
      </p:sp>
      <p:sp>
        <p:nvSpPr>
          <p:cNvPr id="6" name="TextBox 5"/>
          <p:cNvSpPr txBox="1"/>
          <p:nvPr/>
        </p:nvSpPr>
        <p:spPr>
          <a:xfrm>
            <a:off x="1010894" y="1526317"/>
            <a:ext cx="6065367" cy="3539430"/>
          </a:xfrm>
          <a:prstGeom prst="rect">
            <a:avLst/>
          </a:prstGeom>
          <a:noFill/>
        </p:spPr>
        <p:txBody>
          <a:bodyPr wrap="square" rtlCol="0">
            <a:spAutoFit/>
          </a:bodyPr>
          <a:lstStyle/>
          <a:p>
            <a:pPr marL="457200" indent="-457200">
              <a:buFontTx/>
              <a:buChar char="-"/>
            </a:pPr>
            <a:r>
              <a:rPr lang="en-US" sz="2800" dirty="0"/>
              <a:t>Taxiway A is all but complete. This week there may be a delay for us while the new lines are painted. Check with </a:t>
            </a:r>
            <a:r>
              <a:rPr lang="en-US" sz="2800" dirty="0" err="1"/>
              <a:t>baseops</a:t>
            </a:r>
            <a:r>
              <a:rPr lang="en-US" sz="2800" dirty="0"/>
              <a:t> before you start.</a:t>
            </a:r>
          </a:p>
          <a:p>
            <a:pPr marL="457200" indent="-457200">
              <a:buFontTx/>
              <a:buChar char="-"/>
            </a:pPr>
            <a:r>
              <a:rPr lang="en-US" sz="2800" dirty="0"/>
              <a:t>Taxiway edge lighting not complete until end of month. Use caution at night!</a:t>
            </a:r>
          </a:p>
        </p:txBody>
      </p:sp>
      <p:sp>
        <p:nvSpPr>
          <p:cNvPr id="2" name="Title 1">
            <a:extLst>
              <a:ext uri="{FF2B5EF4-FFF2-40B4-BE49-F238E27FC236}">
                <a16:creationId xmlns:a16="http://schemas.microsoft.com/office/drawing/2014/main" xmlns="" id="{15D26957-4C22-3DC6-2B54-F299B933ED68}"/>
              </a:ext>
            </a:extLst>
          </p:cNvPr>
          <p:cNvSpPr>
            <a:spLocks noGrp="1"/>
          </p:cNvSpPr>
          <p:nvPr>
            <p:ph type="title"/>
          </p:nvPr>
        </p:nvSpPr>
        <p:spPr>
          <a:xfrm>
            <a:off x="1263650" y="255588"/>
            <a:ext cx="6777038" cy="473075"/>
          </a:xfrm>
        </p:spPr>
        <p:txBody>
          <a:bodyPr/>
          <a:lstStyle/>
          <a:p>
            <a:r>
              <a:rPr lang="en-US" dirty="0"/>
              <a:t>Airfield Ops Notes</a:t>
            </a:r>
          </a:p>
        </p:txBody>
      </p:sp>
    </p:spTree>
    <p:extLst>
      <p:ext uri="{BB962C8B-B14F-4D97-AF65-F5344CB8AC3E}">
        <p14:creationId xmlns:p14="http://schemas.microsoft.com/office/powerpoint/2010/main" xmlns="" val="137752190"/>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4AC03BFE-3B7A-45B7-A8B9-9FEE731A53F5}" type="slidenum">
              <a:rPr lang="en-US" smtClean="0"/>
              <a:pPr>
                <a:defRPr/>
              </a:pPr>
              <a:t>14</a:t>
            </a:fld>
            <a:endParaRPr lang="en-US" dirty="0"/>
          </a:p>
        </p:txBody>
      </p:sp>
      <p:sp>
        <p:nvSpPr>
          <p:cNvPr id="6" name="TextBox 5"/>
          <p:cNvSpPr txBox="1"/>
          <p:nvPr/>
        </p:nvSpPr>
        <p:spPr>
          <a:xfrm>
            <a:off x="1010894" y="1526317"/>
            <a:ext cx="6065367" cy="3108543"/>
          </a:xfrm>
          <a:prstGeom prst="rect">
            <a:avLst/>
          </a:prstGeom>
          <a:noFill/>
        </p:spPr>
        <p:txBody>
          <a:bodyPr wrap="square" rtlCol="0">
            <a:spAutoFit/>
          </a:bodyPr>
          <a:lstStyle/>
          <a:p>
            <a:pPr marL="457200" indent="-457200">
              <a:buFontTx/>
              <a:buChar char="-"/>
            </a:pPr>
            <a:r>
              <a:rPr lang="en-US" sz="2800" dirty="0"/>
              <a:t>Gate is being left open intentionally. Please leave it open. </a:t>
            </a:r>
          </a:p>
          <a:p>
            <a:pPr marL="457200" indent="-457200">
              <a:buFontTx/>
              <a:buChar char="-"/>
            </a:pPr>
            <a:endParaRPr lang="en-US" sz="2800" dirty="0"/>
          </a:p>
          <a:p>
            <a:pPr marL="457200" indent="-457200">
              <a:buFontTx/>
              <a:buChar char="-"/>
            </a:pPr>
            <a:r>
              <a:rPr lang="en-US" sz="2800" dirty="0"/>
              <a:t>If you need to drive your car up to the plane, do so with discretion. Please don’t leave your car there. Park in the parking lot.</a:t>
            </a:r>
          </a:p>
        </p:txBody>
      </p:sp>
      <p:sp>
        <p:nvSpPr>
          <p:cNvPr id="2" name="Title 1">
            <a:extLst>
              <a:ext uri="{FF2B5EF4-FFF2-40B4-BE49-F238E27FC236}">
                <a16:creationId xmlns:a16="http://schemas.microsoft.com/office/drawing/2014/main" xmlns="" id="{15D26957-4C22-3DC6-2B54-F299B933ED68}"/>
              </a:ext>
            </a:extLst>
          </p:cNvPr>
          <p:cNvSpPr>
            <a:spLocks noGrp="1"/>
          </p:cNvSpPr>
          <p:nvPr>
            <p:ph type="title"/>
          </p:nvPr>
        </p:nvSpPr>
        <p:spPr>
          <a:xfrm>
            <a:off x="1263650" y="255588"/>
            <a:ext cx="6777038" cy="473075"/>
          </a:xfrm>
        </p:spPr>
        <p:txBody>
          <a:bodyPr/>
          <a:lstStyle/>
          <a:p>
            <a:r>
              <a:rPr lang="en-US" dirty="0"/>
              <a:t>Clubhouse and Flightline Access</a:t>
            </a:r>
          </a:p>
        </p:txBody>
      </p:sp>
    </p:spTree>
    <p:extLst>
      <p:ext uri="{BB962C8B-B14F-4D97-AF65-F5344CB8AC3E}">
        <p14:creationId xmlns:p14="http://schemas.microsoft.com/office/powerpoint/2010/main" xmlns="" val="2993379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4AC03BFE-3B7A-45B7-A8B9-9FEE731A53F5}" type="slidenum">
              <a:rPr lang="en-US" smtClean="0"/>
              <a:pPr>
                <a:defRPr/>
              </a:pPr>
              <a:t>15</a:t>
            </a:fld>
            <a:endParaRPr lang="en-US" dirty="0"/>
          </a:p>
        </p:txBody>
      </p:sp>
      <p:sp>
        <p:nvSpPr>
          <p:cNvPr id="2" name="Title 1">
            <a:extLst>
              <a:ext uri="{FF2B5EF4-FFF2-40B4-BE49-F238E27FC236}">
                <a16:creationId xmlns:a16="http://schemas.microsoft.com/office/drawing/2014/main" xmlns="" id="{15D26957-4C22-3DC6-2B54-F299B933ED68}"/>
              </a:ext>
            </a:extLst>
          </p:cNvPr>
          <p:cNvSpPr>
            <a:spLocks noGrp="1"/>
          </p:cNvSpPr>
          <p:nvPr>
            <p:ph type="title"/>
          </p:nvPr>
        </p:nvSpPr>
        <p:spPr>
          <a:xfrm>
            <a:off x="1263650" y="255588"/>
            <a:ext cx="6777038" cy="473075"/>
          </a:xfrm>
        </p:spPr>
        <p:txBody>
          <a:bodyPr/>
          <a:lstStyle/>
          <a:p>
            <a:r>
              <a:rPr lang="en-US" dirty="0"/>
              <a:t>T-41 Status</a:t>
            </a:r>
          </a:p>
        </p:txBody>
      </p:sp>
      <p:pic>
        <p:nvPicPr>
          <p:cNvPr id="5" name="Picture 4">
            <a:extLst>
              <a:ext uri="{FF2B5EF4-FFF2-40B4-BE49-F238E27FC236}">
                <a16:creationId xmlns:a16="http://schemas.microsoft.com/office/drawing/2014/main" xmlns="" id="{575C9A8E-729B-6BD5-F9E2-30D7D7F3745F}"/>
              </a:ext>
            </a:extLst>
          </p:cNvPr>
          <p:cNvPicPr>
            <a:picLocks noChangeAspect="1"/>
          </p:cNvPicPr>
          <p:nvPr/>
        </p:nvPicPr>
        <p:blipFill>
          <a:blip r:embed="rId2"/>
          <a:stretch>
            <a:fillRect/>
          </a:stretch>
        </p:blipFill>
        <p:spPr>
          <a:xfrm>
            <a:off x="178520" y="1882779"/>
            <a:ext cx="8873185" cy="3240618"/>
          </a:xfrm>
          <a:prstGeom prst="rect">
            <a:avLst/>
          </a:prstGeom>
        </p:spPr>
      </p:pic>
    </p:spTree>
    <p:extLst>
      <p:ext uri="{BB962C8B-B14F-4D97-AF65-F5344CB8AC3E}">
        <p14:creationId xmlns:p14="http://schemas.microsoft.com/office/powerpoint/2010/main" xmlns="" val="236474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4AC03BFE-3B7A-45B7-A8B9-9FEE731A53F5}" type="slidenum">
              <a:rPr lang="en-US" smtClean="0"/>
              <a:pPr>
                <a:defRPr/>
              </a:pPr>
              <a:t>16</a:t>
            </a:fld>
            <a:endParaRPr lang="en-US" dirty="0"/>
          </a:p>
        </p:txBody>
      </p:sp>
      <p:sp>
        <p:nvSpPr>
          <p:cNvPr id="6" name="TextBox 5"/>
          <p:cNvSpPr txBox="1"/>
          <p:nvPr/>
        </p:nvSpPr>
        <p:spPr>
          <a:xfrm>
            <a:off x="1010894" y="1526317"/>
            <a:ext cx="7163566" cy="4401205"/>
          </a:xfrm>
          <a:prstGeom prst="rect">
            <a:avLst/>
          </a:prstGeom>
          <a:noFill/>
        </p:spPr>
        <p:txBody>
          <a:bodyPr wrap="square" rtlCol="0">
            <a:spAutoFit/>
          </a:bodyPr>
          <a:lstStyle/>
          <a:p>
            <a:pPr marL="457200" indent="-457200">
              <a:buFontTx/>
              <a:buChar char="-"/>
            </a:pPr>
            <a:r>
              <a:rPr lang="en-US" sz="2800" dirty="0"/>
              <a:t>Aircraft is up and flying well.</a:t>
            </a:r>
          </a:p>
          <a:p>
            <a:pPr marL="457200" indent="-457200">
              <a:buFontTx/>
              <a:buChar char="-"/>
            </a:pPr>
            <a:endParaRPr lang="en-US" sz="2800" dirty="0"/>
          </a:p>
          <a:p>
            <a:pPr marL="457200" indent="-457200">
              <a:buFontTx/>
              <a:buChar char="-"/>
            </a:pPr>
            <a:r>
              <a:rPr lang="en-US" sz="2800" dirty="0"/>
              <a:t>Write up all gripes when they occur.</a:t>
            </a:r>
          </a:p>
          <a:p>
            <a:pPr marL="457200" indent="-457200">
              <a:buFontTx/>
              <a:buChar char="-"/>
            </a:pPr>
            <a:endParaRPr lang="en-US" sz="2800" dirty="0"/>
          </a:p>
          <a:p>
            <a:pPr marL="457200" indent="-457200">
              <a:buFontTx/>
              <a:buChar char="-"/>
            </a:pPr>
            <a:r>
              <a:rPr lang="en-US" sz="2800" dirty="0"/>
              <a:t>VFR only until we get the pitot static check. Instrument training OK.</a:t>
            </a:r>
          </a:p>
          <a:p>
            <a:pPr marL="457200" indent="-457200">
              <a:buFontTx/>
              <a:buChar char="-"/>
            </a:pPr>
            <a:endParaRPr lang="en-US" sz="2800" dirty="0"/>
          </a:p>
          <a:p>
            <a:pPr marL="457200" indent="-457200">
              <a:buFontTx/>
              <a:buChar char="-"/>
            </a:pPr>
            <a:r>
              <a:rPr lang="en-US" sz="2800" dirty="0"/>
              <a:t>Rear seats? Maybe. Interest?</a:t>
            </a:r>
          </a:p>
          <a:p>
            <a:pPr marL="457200" indent="-457200">
              <a:buFontTx/>
              <a:buChar char="-"/>
            </a:pPr>
            <a:endParaRPr lang="en-US" sz="2800" dirty="0"/>
          </a:p>
          <a:p>
            <a:pPr marL="457200" indent="-457200">
              <a:buFontTx/>
              <a:buChar char="-"/>
            </a:pPr>
            <a:endParaRPr lang="en-US" sz="2800" dirty="0"/>
          </a:p>
        </p:txBody>
      </p:sp>
      <p:sp>
        <p:nvSpPr>
          <p:cNvPr id="2" name="Title 1">
            <a:extLst>
              <a:ext uri="{FF2B5EF4-FFF2-40B4-BE49-F238E27FC236}">
                <a16:creationId xmlns:a16="http://schemas.microsoft.com/office/drawing/2014/main" xmlns="" id="{15D26957-4C22-3DC6-2B54-F299B933ED68}"/>
              </a:ext>
            </a:extLst>
          </p:cNvPr>
          <p:cNvSpPr>
            <a:spLocks noGrp="1"/>
          </p:cNvSpPr>
          <p:nvPr>
            <p:ph type="title"/>
          </p:nvPr>
        </p:nvSpPr>
        <p:spPr>
          <a:xfrm>
            <a:off x="1263650" y="255588"/>
            <a:ext cx="6777038" cy="473075"/>
          </a:xfrm>
        </p:spPr>
        <p:txBody>
          <a:bodyPr/>
          <a:lstStyle/>
          <a:p>
            <a:r>
              <a:rPr lang="en-US" dirty="0"/>
              <a:t>T-41 Status</a:t>
            </a:r>
          </a:p>
        </p:txBody>
      </p:sp>
    </p:spTree>
    <p:extLst>
      <p:ext uri="{BB962C8B-B14F-4D97-AF65-F5344CB8AC3E}">
        <p14:creationId xmlns:p14="http://schemas.microsoft.com/office/powerpoint/2010/main" xmlns="" val="1499300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4AC03BFE-3B7A-45B7-A8B9-9FEE731A53F5}" type="slidenum">
              <a:rPr lang="en-US" smtClean="0"/>
              <a:pPr>
                <a:defRPr/>
              </a:pPr>
              <a:t>17</a:t>
            </a:fld>
            <a:endParaRPr lang="en-US" dirty="0"/>
          </a:p>
        </p:txBody>
      </p:sp>
      <p:sp>
        <p:nvSpPr>
          <p:cNvPr id="6" name="TextBox 5"/>
          <p:cNvSpPr txBox="1"/>
          <p:nvPr/>
        </p:nvSpPr>
        <p:spPr>
          <a:xfrm>
            <a:off x="1010894" y="1526317"/>
            <a:ext cx="7163566" cy="4832092"/>
          </a:xfrm>
          <a:prstGeom prst="rect">
            <a:avLst/>
          </a:prstGeom>
          <a:noFill/>
        </p:spPr>
        <p:txBody>
          <a:bodyPr wrap="square" rtlCol="0">
            <a:spAutoFit/>
          </a:bodyPr>
          <a:lstStyle/>
          <a:p>
            <a:pPr marL="457200" indent="-457200">
              <a:buFontTx/>
              <a:buChar char="-"/>
            </a:pPr>
            <a:r>
              <a:rPr lang="en-US" sz="2800" dirty="0"/>
              <a:t>We will have the proceeds from the Arrow within next few days.</a:t>
            </a:r>
          </a:p>
          <a:p>
            <a:pPr marL="457200" indent="-457200">
              <a:buFontTx/>
              <a:buChar char="-"/>
            </a:pPr>
            <a:endParaRPr lang="en-US" sz="2800" dirty="0"/>
          </a:p>
          <a:p>
            <a:pPr marL="457200" indent="-457200">
              <a:buFontTx/>
              <a:buChar char="-"/>
            </a:pPr>
            <a:r>
              <a:rPr lang="en-US" sz="2800" dirty="0"/>
              <a:t>After paying all bills, we will revisit hourly rate for T-41 with idea of lowering it.</a:t>
            </a:r>
          </a:p>
          <a:p>
            <a:pPr marL="457200" indent="-457200">
              <a:buFontTx/>
              <a:buChar char="-"/>
            </a:pPr>
            <a:endParaRPr lang="en-US" sz="2800" dirty="0"/>
          </a:p>
          <a:p>
            <a:pPr marL="457200" indent="-457200">
              <a:buFontTx/>
              <a:buChar char="-"/>
            </a:pPr>
            <a:r>
              <a:rPr lang="en-US" sz="2800" dirty="0"/>
              <a:t>When T-41 reaches TBO, will probably give back to USAF: 12-24 months away.</a:t>
            </a:r>
          </a:p>
          <a:p>
            <a:pPr marL="457200" indent="-457200">
              <a:buFontTx/>
              <a:buChar char="-"/>
            </a:pPr>
            <a:endParaRPr lang="en-US" sz="2800" dirty="0"/>
          </a:p>
          <a:p>
            <a:endParaRPr lang="en-US" sz="2800" dirty="0"/>
          </a:p>
          <a:p>
            <a:pPr marL="457200" indent="-457200">
              <a:buFontTx/>
              <a:buChar char="-"/>
            </a:pPr>
            <a:endParaRPr lang="en-US" sz="2800" dirty="0"/>
          </a:p>
        </p:txBody>
      </p:sp>
      <p:sp>
        <p:nvSpPr>
          <p:cNvPr id="2" name="Title 1">
            <a:extLst>
              <a:ext uri="{FF2B5EF4-FFF2-40B4-BE49-F238E27FC236}">
                <a16:creationId xmlns:a16="http://schemas.microsoft.com/office/drawing/2014/main" xmlns="" id="{15D26957-4C22-3DC6-2B54-F299B933ED68}"/>
              </a:ext>
            </a:extLst>
          </p:cNvPr>
          <p:cNvSpPr>
            <a:spLocks noGrp="1"/>
          </p:cNvSpPr>
          <p:nvPr>
            <p:ph type="title"/>
          </p:nvPr>
        </p:nvSpPr>
        <p:spPr>
          <a:xfrm>
            <a:off x="1263650" y="255588"/>
            <a:ext cx="6777038" cy="473075"/>
          </a:xfrm>
        </p:spPr>
        <p:txBody>
          <a:bodyPr/>
          <a:lstStyle/>
          <a:p>
            <a:r>
              <a:rPr lang="en-US" dirty="0"/>
              <a:t>Club News</a:t>
            </a:r>
          </a:p>
        </p:txBody>
      </p:sp>
    </p:spTree>
    <p:extLst>
      <p:ext uri="{BB962C8B-B14F-4D97-AF65-F5344CB8AC3E}">
        <p14:creationId xmlns:p14="http://schemas.microsoft.com/office/powerpoint/2010/main" xmlns="" val="14169640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4AC03BFE-3B7A-45B7-A8B9-9FEE731A53F5}" type="slidenum">
              <a:rPr lang="en-US" smtClean="0"/>
              <a:pPr>
                <a:defRPr/>
              </a:pPr>
              <a:t>18</a:t>
            </a:fld>
            <a:endParaRPr lang="en-US" dirty="0"/>
          </a:p>
        </p:txBody>
      </p:sp>
      <p:sp>
        <p:nvSpPr>
          <p:cNvPr id="6" name="TextBox 5"/>
          <p:cNvSpPr txBox="1"/>
          <p:nvPr/>
        </p:nvSpPr>
        <p:spPr>
          <a:xfrm>
            <a:off x="1070386" y="3249902"/>
            <a:ext cx="7163566" cy="1815882"/>
          </a:xfrm>
          <a:prstGeom prst="rect">
            <a:avLst/>
          </a:prstGeom>
          <a:noFill/>
        </p:spPr>
        <p:txBody>
          <a:bodyPr wrap="square" rtlCol="0">
            <a:spAutoFit/>
          </a:bodyPr>
          <a:lstStyle/>
          <a:p>
            <a:pPr algn="ctr"/>
            <a:r>
              <a:rPr lang="en-US" sz="2800" dirty="0"/>
              <a:t>Questions?</a:t>
            </a:r>
          </a:p>
          <a:p>
            <a:pPr marL="457200" indent="-457200">
              <a:buFontTx/>
              <a:buChar char="-"/>
            </a:pPr>
            <a:endParaRPr lang="en-US" sz="2800" dirty="0"/>
          </a:p>
          <a:p>
            <a:endParaRPr lang="en-US" sz="2800" dirty="0"/>
          </a:p>
          <a:p>
            <a:pPr marL="457200" indent="-457200">
              <a:buFontTx/>
              <a:buChar char="-"/>
            </a:pPr>
            <a:endParaRPr lang="en-US" sz="2800" dirty="0"/>
          </a:p>
        </p:txBody>
      </p:sp>
      <p:sp>
        <p:nvSpPr>
          <p:cNvPr id="8" name="Title 1">
            <a:extLst>
              <a:ext uri="{FF2B5EF4-FFF2-40B4-BE49-F238E27FC236}">
                <a16:creationId xmlns:a16="http://schemas.microsoft.com/office/drawing/2014/main" xmlns="" id="{6847953D-806F-C49E-76FB-3E5EB724B3EB}"/>
              </a:ext>
            </a:extLst>
          </p:cNvPr>
          <p:cNvSpPr>
            <a:spLocks noGrp="1"/>
          </p:cNvSpPr>
          <p:nvPr>
            <p:ph type="title"/>
          </p:nvPr>
        </p:nvSpPr>
        <p:spPr>
          <a:xfrm>
            <a:off x="1263650" y="255588"/>
            <a:ext cx="6777038" cy="473075"/>
          </a:xfrm>
        </p:spPr>
        <p:txBody>
          <a:bodyPr/>
          <a:lstStyle/>
          <a:p>
            <a:r>
              <a:rPr lang="en-US" dirty="0"/>
              <a:t>Questions?</a:t>
            </a:r>
          </a:p>
        </p:txBody>
      </p:sp>
    </p:spTree>
    <p:extLst>
      <p:ext uri="{BB962C8B-B14F-4D97-AF65-F5344CB8AC3E}">
        <p14:creationId xmlns:p14="http://schemas.microsoft.com/office/powerpoint/2010/main" xmlns="" val="2291072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Safety Briefing</a:t>
            </a:r>
          </a:p>
          <a:p>
            <a:endParaRPr lang="en-US" dirty="0"/>
          </a:p>
          <a:p>
            <a:r>
              <a:rPr lang="en-US" dirty="0"/>
              <a:t>Airfield Ops Notes</a:t>
            </a:r>
          </a:p>
          <a:p>
            <a:endParaRPr lang="en-US" dirty="0"/>
          </a:p>
          <a:p>
            <a:r>
              <a:rPr lang="en-US" dirty="0"/>
              <a:t>Clubhouse and flightline access</a:t>
            </a:r>
          </a:p>
          <a:p>
            <a:endParaRPr lang="en-US" dirty="0"/>
          </a:p>
          <a:p>
            <a:r>
              <a:rPr lang="en-US" dirty="0"/>
              <a:t>T-41 Status</a:t>
            </a:r>
          </a:p>
          <a:p>
            <a:endParaRPr lang="en-US" dirty="0"/>
          </a:p>
          <a:p>
            <a:r>
              <a:rPr lang="en-US" dirty="0"/>
              <a:t>Club news</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4AC03BFE-3B7A-45B7-A8B9-9FEE731A53F5}" type="slidenum">
              <a:rPr lang="en-US" smtClean="0"/>
              <a:pPr>
                <a:defRPr/>
              </a:pPr>
              <a:t>2</a:t>
            </a:fld>
            <a:endParaRPr lang="en-US" dirty="0"/>
          </a:p>
        </p:txBody>
      </p:sp>
    </p:spTree>
    <p:extLst>
      <p:ext uri="{BB962C8B-B14F-4D97-AF65-F5344CB8AC3E}">
        <p14:creationId xmlns:p14="http://schemas.microsoft.com/office/powerpoint/2010/main" xmlns="" val="545101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8554" y="1389413"/>
            <a:ext cx="7631723" cy="2339439"/>
          </a:xfrm>
        </p:spPr>
        <p:txBody>
          <a:bodyPr/>
          <a:lstStyle/>
          <a:p>
            <a:r>
              <a:rPr lang="en-US" dirty="0"/>
              <a:t>Patuxent River Navy Flying Club</a:t>
            </a:r>
            <a:br>
              <a:rPr lang="en-US" dirty="0"/>
            </a:br>
            <a:r>
              <a:rPr lang="en-US" dirty="0"/>
              <a:t/>
            </a:r>
            <a:br>
              <a:rPr lang="en-US" dirty="0"/>
            </a:br>
            <a:r>
              <a:rPr lang="en-US" sz="4800" dirty="0"/>
              <a:t>Safety Briefing</a:t>
            </a:r>
            <a:br>
              <a:rPr lang="en-US" sz="4800" dirty="0"/>
            </a:br>
            <a:r>
              <a:rPr lang="en-US" sz="2400" dirty="0"/>
              <a:t> September 10, 2024</a:t>
            </a:r>
            <a:endParaRPr lang="en-US" dirty="0"/>
          </a:p>
        </p:txBody>
      </p:sp>
      <p:sp>
        <p:nvSpPr>
          <p:cNvPr id="4" name="Subtitle 2"/>
          <p:cNvSpPr txBox="1">
            <a:spLocks/>
          </p:cNvSpPr>
          <p:nvPr/>
        </p:nvSpPr>
        <p:spPr bwMode="auto">
          <a:xfrm>
            <a:off x="2586446" y="6115727"/>
            <a:ext cx="3827417" cy="603728"/>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80000"/>
              </a:lnSpc>
              <a:spcBef>
                <a:spcPct val="20000"/>
              </a:spcBef>
              <a:spcAft>
                <a:spcPct val="0"/>
              </a:spcAft>
              <a:buFontTx/>
              <a:buNone/>
              <a:defRPr sz="2000" b="1">
                <a:solidFill>
                  <a:schemeClr val="tx1"/>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Char char="–"/>
              <a:defRPr sz="2000">
                <a:solidFill>
                  <a:schemeClr val="tx1"/>
                </a:solidFill>
                <a:latin typeface="Calibri" pitchFamily="34" charset="0"/>
                <a:cs typeface="Calibri" pitchFamily="34" charset="0"/>
              </a:defRPr>
            </a:lvl2pPr>
            <a:lvl3pPr marL="1143000" indent="-228600" algn="l" rtl="0" eaLnBrk="0" fontAlgn="base" hangingPunct="0">
              <a:spcBef>
                <a:spcPct val="20000"/>
              </a:spcBef>
              <a:spcAft>
                <a:spcPct val="0"/>
              </a:spcAft>
              <a:buChar char="•"/>
              <a:defRPr>
                <a:solidFill>
                  <a:schemeClr val="tx1"/>
                </a:solidFill>
                <a:latin typeface="Calibri" pitchFamily="34" charset="0"/>
                <a:cs typeface="Calibri" pitchFamily="34" charset="0"/>
              </a:defRPr>
            </a:lvl3pPr>
            <a:lvl4pPr marL="1600200" indent="-228600" algn="l" rtl="0" eaLnBrk="0" fontAlgn="base" hangingPunct="0">
              <a:spcBef>
                <a:spcPct val="20000"/>
              </a:spcBef>
              <a:spcAft>
                <a:spcPct val="0"/>
              </a:spcAft>
              <a:buChar char="–"/>
              <a:defRPr sz="1600">
                <a:solidFill>
                  <a:schemeClr val="tx1"/>
                </a:solidFill>
                <a:latin typeface="Calibri" pitchFamily="34" charset="0"/>
                <a:cs typeface="Calibri" pitchFamily="34" charset="0"/>
              </a:defRPr>
            </a:lvl4pPr>
            <a:lvl5pPr marL="2057400" indent="-228600" algn="l" rtl="0" eaLnBrk="0" fontAlgn="base" hangingPunct="0">
              <a:spcBef>
                <a:spcPct val="20000"/>
              </a:spcBef>
              <a:spcAft>
                <a:spcPct val="0"/>
              </a:spcAft>
              <a:buChar char="»"/>
              <a:defRPr sz="1400">
                <a:solidFill>
                  <a:schemeClr val="tx1"/>
                </a:solidFill>
                <a:latin typeface="Calibri" pitchFamily="34" charset="0"/>
                <a:cs typeface="Calibri" pitchFamily="34" charset="0"/>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a:lstStyle>
          <a:p>
            <a:r>
              <a:rPr lang="en-US" kern="0" dirty="0"/>
              <a:t>Dave Rose</a:t>
            </a:r>
          </a:p>
          <a:p>
            <a:r>
              <a:rPr lang="en-US" kern="0" dirty="0"/>
              <a:t>PRNFC Safety Officer</a:t>
            </a:r>
          </a:p>
        </p:txBody>
      </p:sp>
    </p:spTree>
    <p:extLst>
      <p:ext uri="{BB962C8B-B14F-4D97-AF65-F5344CB8AC3E}">
        <p14:creationId xmlns:p14="http://schemas.microsoft.com/office/powerpoint/2010/main" xmlns="" val="3943290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Runway Incursions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1526042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p>
        </p:txBody>
      </p:sp>
      <p:sp>
        <p:nvSpPr>
          <p:cNvPr id="3" name="Content Placeholder 2"/>
          <p:cNvSpPr>
            <a:spLocks noGrp="1"/>
          </p:cNvSpPr>
          <p:nvPr>
            <p:ph idx="1"/>
          </p:nvPr>
        </p:nvSpPr>
        <p:spPr/>
        <p:txBody>
          <a:bodyPr>
            <a:normAutofit/>
          </a:bodyPr>
          <a:lstStyle/>
          <a:p>
            <a:r>
              <a:rPr lang="en-US" dirty="0"/>
              <a:t>Runway Incursion</a:t>
            </a:r>
          </a:p>
          <a:p>
            <a:pPr marL="342900" lvl="1" indent="0">
              <a:buNone/>
            </a:pPr>
            <a:r>
              <a:rPr lang="en-US" dirty="0"/>
              <a:t>Any occurrence at an aerodrome involving the incorrect presence of an aircraft, vehicle or person on the protected area of a surface designated for the landing and take off of aircraft</a:t>
            </a:r>
          </a:p>
          <a:p>
            <a:endParaRPr lang="en-US" dirty="0"/>
          </a:p>
          <a:p>
            <a:r>
              <a:rPr lang="en-US" dirty="0"/>
              <a:t>Surface Incident</a:t>
            </a:r>
          </a:p>
          <a:p>
            <a:pPr marL="342900" lvl="1" indent="0">
              <a:buNone/>
            </a:pPr>
            <a:r>
              <a:rPr lang="en-US" dirty="0"/>
              <a:t>A surface incident is an unauthorized or unapproved movement within the designated movement area (excluding runway incursions) or an occurrence in that same area associated with the operation of an aircraft that affects or could affect the safety of flight</a:t>
            </a:r>
          </a:p>
        </p:txBody>
      </p:sp>
    </p:spTree>
    <p:extLst>
      <p:ext uri="{BB962C8B-B14F-4D97-AF65-F5344CB8AC3E}">
        <p14:creationId xmlns:p14="http://schemas.microsoft.com/office/powerpoint/2010/main" xmlns="" val="49765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Four categories of Runway Incursion</a:t>
            </a:r>
          </a:p>
        </p:txBody>
      </p:sp>
      <p:sp>
        <p:nvSpPr>
          <p:cNvPr id="3" name="Content Placeholder 2"/>
          <p:cNvSpPr>
            <a:spLocks noGrp="1"/>
          </p:cNvSpPr>
          <p:nvPr>
            <p:ph idx="1"/>
          </p:nvPr>
        </p:nvSpPr>
        <p:spPr/>
        <p:txBody>
          <a:bodyPr>
            <a:normAutofit/>
          </a:bodyPr>
          <a:lstStyle/>
          <a:p>
            <a:r>
              <a:rPr lang="en-US" dirty="0"/>
              <a:t>Category A: Serious incident in which a collision was narrowly avoided</a:t>
            </a:r>
          </a:p>
          <a:p>
            <a:r>
              <a:rPr lang="en-US" dirty="0"/>
              <a:t>Category B: Incident where separation decreases and there is a significant potential for collision, which may result in a time critical corrective/evasive response to avoid a collision.</a:t>
            </a:r>
          </a:p>
          <a:p>
            <a:r>
              <a:rPr lang="en-US" dirty="0"/>
              <a:t>Category C: Incident characterized by ample time and/or distance to avoid a collision.</a:t>
            </a:r>
          </a:p>
          <a:p>
            <a:r>
              <a:rPr lang="en-US" dirty="0"/>
              <a:t>Category D: Incident that meets the definition of runway incursion such as incorrect presence of a single vehicle/person/aircraft on the protected area of a surface designated for the landing and take-off of aircraft but with no immediate safety consequences.</a:t>
            </a:r>
          </a:p>
        </p:txBody>
      </p:sp>
    </p:spTree>
    <p:extLst>
      <p:ext uri="{BB962C8B-B14F-4D97-AF65-F5344CB8AC3E}">
        <p14:creationId xmlns:p14="http://schemas.microsoft.com/office/powerpoint/2010/main" xmlns="" val="2370138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Four categories of Runway Incursion</a:t>
            </a:r>
          </a:p>
        </p:txBody>
      </p:sp>
      <p:sp>
        <p:nvSpPr>
          <p:cNvPr id="3" name="Content Placeholder 2"/>
          <p:cNvSpPr>
            <a:spLocks noGrp="1"/>
          </p:cNvSpPr>
          <p:nvPr>
            <p:ph idx="1"/>
          </p:nvPr>
        </p:nvSpPr>
        <p:spPr/>
        <p:txBody>
          <a:bodyPr>
            <a:normAutofit/>
          </a:bodyPr>
          <a:lstStyle/>
          <a:p>
            <a:pPr marL="0" indent="0">
              <a:buNone/>
            </a:pPr>
            <a:r>
              <a:rPr lang="en-US" dirty="0"/>
              <a:t>An incursion that results in a collision is called an Accident</a:t>
            </a:r>
          </a:p>
        </p:txBody>
      </p:sp>
    </p:spTree>
    <p:extLst>
      <p:ext uri="{BB962C8B-B14F-4D97-AF65-F5344CB8AC3E}">
        <p14:creationId xmlns:p14="http://schemas.microsoft.com/office/powerpoint/2010/main" xmlns="" val="2458900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Surface Incidents</a:t>
            </a:r>
          </a:p>
        </p:txBody>
      </p:sp>
      <p:sp>
        <p:nvSpPr>
          <p:cNvPr id="3" name="Content Placeholder 2"/>
          <p:cNvSpPr>
            <a:spLocks noGrp="1"/>
          </p:cNvSpPr>
          <p:nvPr>
            <p:ph idx="1"/>
          </p:nvPr>
        </p:nvSpPr>
        <p:spPr/>
        <p:txBody>
          <a:bodyPr/>
          <a:lstStyle/>
          <a:p>
            <a:endParaRPr lang="en-US" dirty="0"/>
          </a:p>
        </p:txBody>
      </p:sp>
      <p:graphicFrame>
        <p:nvGraphicFramePr>
          <p:cNvPr id="4" name="Table 3"/>
          <p:cNvGraphicFramePr>
            <a:graphicFrameLocks noGrp="1"/>
          </p:cNvGraphicFramePr>
          <p:nvPr/>
        </p:nvGraphicFramePr>
        <p:xfrm>
          <a:off x="628650" y="2125267"/>
          <a:ext cx="7886700" cy="3364707"/>
        </p:xfrm>
        <a:graphic>
          <a:graphicData uri="http://schemas.openxmlformats.org/drawingml/2006/table">
            <a:tbl>
              <a:tblPr/>
              <a:tblGrid>
                <a:gridCol w="2628900">
                  <a:extLst>
                    <a:ext uri="{9D8B030D-6E8A-4147-A177-3AD203B41FA5}">
                      <a16:colId xmlns:a16="http://schemas.microsoft.com/office/drawing/2014/main" xmlns="" val="20000"/>
                    </a:ext>
                  </a:extLst>
                </a:gridCol>
                <a:gridCol w="2628900">
                  <a:extLst>
                    <a:ext uri="{9D8B030D-6E8A-4147-A177-3AD203B41FA5}">
                      <a16:colId xmlns:a16="http://schemas.microsoft.com/office/drawing/2014/main" xmlns="" val="20001"/>
                    </a:ext>
                  </a:extLst>
                </a:gridCol>
                <a:gridCol w="2628900">
                  <a:extLst>
                    <a:ext uri="{9D8B030D-6E8A-4147-A177-3AD203B41FA5}">
                      <a16:colId xmlns:a16="http://schemas.microsoft.com/office/drawing/2014/main" xmlns="" val="20002"/>
                    </a:ext>
                  </a:extLst>
                </a:gridCol>
              </a:tblGrid>
              <a:tr h="449932">
                <a:tc>
                  <a:txBody>
                    <a:bodyPr/>
                    <a:lstStyle/>
                    <a:p>
                      <a:pPr algn="l" fontAlgn="t"/>
                      <a:r>
                        <a:rPr lang="en-US" sz="1000" dirty="0">
                          <a:solidFill>
                            <a:srgbClr val="FFFFFF"/>
                          </a:solidFill>
                          <a:effectLst/>
                        </a:rPr>
                        <a:t>Operational Incidents</a:t>
                      </a:r>
                    </a:p>
                  </a:txBody>
                  <a:tcPr marL="42863" marR="42863" marT="28575" marB="28575">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003E7E"/>
                    </a:solidFill>
                  </a:tcPr>
                </a:tc>
                <a:tc>
                  <a:txBody>
                    <a:bodyPr/>
                    <a:lstStyle/>
                    <a:p>
                      <a:pPr algn="l" fontAlgn="t"/>
                      <a:r>
                        <a:rPr lang="en-US" sz="1000">
                          <a:solidFill>
                            <a:srgbClr val="FFFFFF"/>
                          </a:solidFill>
                          <a:effectLst/>
                        </a:rPr>
                        <a:t>Pilot Deviations</a:t>
                      </a:r>
                    </a:p>
                  </a:txBody>
                  <a:tcPr marL="42863" marR="42863" marT="28575" marB="28575">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003E7E"/>
                    </a:solidFill>
                  </a:tcPr>
                </a:tc>
                <a:tc>
                  <a:txBody>
                    <a:bodyPr/>
                    <a:lstStyle/>
                    <a:p>
                      <a:pPr algn="l" fontAlgn="t"/>
                      <a:r>
                        <a:rPr lang="en-US" sz="1000">
                          <a:solidFill>
                            <a:srgbClr val="FFFFFF"/>
                          </a:solidFill>
                          <a:effectLst/>
                        </a:rPr>
                        <a:t>Vehicle/Pedestrian Deviations</a:t>
                      </a:r>
                    </a:p>
                  </a:txBody>
                  <a:tcPr marL="42863" marR="42863" marT="28575" marB="28575">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003E7E"/>
                    </a:solidFill>
                  </a:tcPr>
                </a:tc>
                <a:extLst>
                  <a:ext uri="{0D108BD9-81ED-4DB2-BD59-A6C34878D82A}">
                    <a16:rowId xmlns:a16="http://schemas.microsoft.com/office/drawing/2014/main" xmlns="" val="10000"/>
                  </a:ext>
                </a:extLst>
              </a:tr>
              <a:tr h="2914775">
                <a:tc>
                  <a:txBody>
                    <a:bodyPr/>
                    <a:lstStyle/>
                    <a:p>
                      <a:pPr algn="l" fontAlgn="t"/>
                      <a:r>
                        <a:rPr lang="en-US" sz="1000" dirty="0">
                          <a:effectLst/>
                        </a:rPr>
                        <a:t>Action of an Air Traffic Controller that results in: Less than required minimum separation between 2 or more aircraft, or between an aircraft and obstacles, (vehicles, equipment, personnel on runways) or Clearing an aircraft to take off or land on a closed runway</a:t>
                      </a:r>
                    </a:p>
                  </a:txBody>
                  <a:tcPr marL="42863" marR="42863" marT="28575" marB="28575">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tcPr>
                </a:tc>
                <a:tc>
                  <a:txBody>
                    <a:bodyPr/>
                    <a:lstStyle/>
                    <a:p>
                      <a:pPr algn="l" fontAlgn="t"/>
                      <a:r>
                        <a:rPr lang="en-US" sz="1000" dirty="0">
                          <a:effectLst/>
                        </a:rPr>
                        <a:t>Action of a pilot that violates any Federal Aviation Regulation </a:t>
                      </a:r>
                    </a:p>
                    <a:p>
                      <a:pPr algn="l" fontAlgn="t"/>
                      <a:endParaRPr lang="en-US" sz="1000" dirty="0">
                        <a:effectLst/>
                      </a:endParaRPr>
                    </a:p>
                    <a:p>
                      <a:pPr algn="l" fontAlgn="t"/>
                      <a:r>
                        <a:rPr lang="en-US" sz="1000" dirty="0">
                          <a:effectLst/>
                        </a:rPr>
                        <a:t>Example: a pilot crosses a runway without a clearance while </a:t>
                      </a:r>
                      <a:r>
                        <a:rPr lang="en-US" sz="1000" dirty="0" err="1">
                          <a:effectLst/>
                        </a:rPr>
                        <a:t>enroute</a:t>
                      </a:r>
                      <a:r>
                        <a:rPr lang="en-US" sz="1000" dirty="0">
                          <a:effectLst/>
                        </a:rPr>
                        <a:t> to an airport gate</a:t>
                      </a:r>
                    </a:p>
                  </a:txBody>
                  <a:tcPr marL="42863" marR="42863" marT="28575" marB="28575">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tcPr>
                </a:tc>
                <a:tc>
                  <a:txBody>
                    <a:bodyPr/>
                    <a:lstStyle/>
                    <a:p>
                      <a:pPr algn="l" fontAlgn="t"/>
                      <a:r>
                        <a:rPr lang="en-US" sz="1000" dirty="0">
                          <a:effectLst/>
                        </a:rPr>
                        <a:t>Pedestrians or vehicles entering any portion of the airport movement areas (runways/taxiways) without authorization from air traffic control</a:t>
                      </a:r>
                    </a:p>
                  </a:txBody>
                  <a:tcPr marL="42863" marR="42863" marT="28575" marB="28575">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xmlns="" val="388185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Hot Areas</a:t>
            </a:r>
          </a:p>
        </p:txBody>
      </p:sp>
      <p:sp>
        <p:nvSpPr>
          <p:cNvPr id="3" name="Content Placeholder 2"/>
          <p:cNvSpPr>
            <a:spLocks noGrp="1"/>
          </p:cNvSpPr>
          <p:nvPr>
            <p:ph idx="1"/>
          </p:nvPr>
        </p:nvSpPr>
        <p:spPr/>
        <p:txBody>
          <a:bodyPr>
            <a:normAutofit/>
          </a:bodyPr>
          <a:lstStyle/>
          <a:p>
            <a:r>
              <a:rPr lang="en-US" dirty="0"/>
              <a:t>A location on an airport movement area with a history or potential risk of collision or runway incursion, and where </a:t>
            </a:r>
            <a:r>
              <a:rPr lang="en-US" b="1" i="1" dirty="0"/>
              <a:t>heightened attention by pilots and drivers</a:t>
            </a:r>
            <a:r>
              <a:rPr lang="en-US" dirty="0"/>
              <a:t> is necessary</a:t>
            </a:r>
          </a:p>
          <a:p>
            <a:endParaRPr lang="en-US" dirty="0"/>
          </a:p>
          <a:p>
            <a:r>
              <a:rPr lang="en-US" dirty="0"/>
              <a:t>Standardized Terminology</a:t>
            </a:r>
          </a:p>
          <a:p>
            <a:pPr lvl="1"/>
            <a:r>
              <a:rPr lang="en-US" dirty="0"/>
              <a:t>Currently, there is no standard shape to designate a hot spot on airport diagrams within chart supplements and the Terminal Procedures Publication; they are charted with a variety of squares, rectangles, circles, ovals, and ellipses with no pattern or consistency</a:t>
            </a:r>
          </a:p>
          <a:p>
            <a:pPr lvl="1"/>
            <a:r>
              <a:rPr lang="en-US" dirty="0"/>
              <a:t>Beginning May 19, 2022, the FAA will standardize these symbols to three shapes with two distinct meanings: a circle or ellipse for ground movement hot spots and a cylinder for wrong surface hot spots.</a:t>
            </a:r>
          </a:p>
        </p:txBody>
      </p:sp>
    </p:spTree>
    <p:extLst>
      <p:ext uri="{BB962C8B-B14F-4D97-AF65-F5344CB8AC3E}">
        <p14:creationId xmlns:p14="http://schemas.microsoft.com/office/powerpoint/2010/main" xmlns="" val="4023130489"/>
      </p:ext>
    </p:extLst>
  </p:cSld>
  <p:clrMapOvr>
    <a:masterClrMapping/>
  </p:clrMapOvr>
</p:sld>
</file>

<file path=ppt/theme/theme1.xml><?xml version="1.0" encoding="utf-8"?>
<a:theme xmlns:a="http://schemas.openxmlformats.org/drawingml/2006/main" name="P-8A_October 2009">
  <a:themeElements>
    <a:clrScheme name="P-8A_October 200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8A_October 200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8A_October 200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8A_October 2009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8A_October 2009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8A_October 2009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8A_October 2009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8A_October 2009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8A_October 2009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8A_October 2009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8A_October 2009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8A_October 2009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8A_October 2009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8A_October 2009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8A_October 200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60C556BD75FAD42A554B82E4495351D" ma:contentTypeVersion="7" ma:contentTypeDescription="Create a new document." ma:contentTypeScope="" ma:versionID="bc5c3065c42a6e0fdf4e913d4e5cc4ef">
  <xsd:schema xmlns:xsd="http://www.w3.org/2001/XMLSchema" xmlns:xs="http://www.w3.org/2001/XMLSchema" xmlns:p="http://schemas.microsoft.com/office/2006/metadata/properties" xmlns:ns2="fed50bb6-aa62-4c28-be6a-645f8f45e8e4" xmlns:ns3="http://schemas.microsoft.com/sharepoint/v4" targetNamespace="http://schemas.microsoft.com/office/2006/metadata/properties" ma:root="true" ma:fieldsID="d169576a21f0358661702889f0afba43" ns2:_="" ns3:_="">
    <xsd:import namespace="fed50bb6-aa62-4c28-be6a-645f8f45e8e4"/>
    <xsd:import namespace="http://schemas.microsoft.com/sharepoint/v4"/>
    <xsd:element name="properties">
      <xsd:complexType>
        <xsd:sequence>
          <xsd:element name="documentManagement">
            <xsd:complexType>
              <xsd:all>
                <xsd:element ref="ns2:DEPT" minOccurs="0"/>
                <xsd:element ref="ns2:Fiscal_x0020_Year" minOccurs="0"/>
                <xsd:element ref="ns2:PMA290_x0020_Keywords" minOccurs="0"/>
                <xsd:element ref="ns2:Inc3_x0020_Tags" minOccurs="0"/>
                <xsd:element ref="ns2:Platforms" minOccurs="0"/>
                <xsd:element ref="ns2:Program_x0020_Offices" minOccurs="0"/>
                <xsd:element ref="ns3:IconOverlay" minOccurs="0"/>
                <xsd:element ref="ns2:TaxKeywordTaxHTField"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d50bb6-aa62-4c28-be6a-645f8f45e8e4" elementFormDefault="qualified">
    <xsd:import namespace="http://schemas.microsoft.com/office/2006/documentManagement/types"/>
    <xsd:import namespace="http://schemas.microsoft.com/office/infopath/2007/PartnerControls"/>
    <xsd:element name="DEPT" ma:index="2" nillable="true" ma:displayName="Key Words" ma:format="Dropdown" ma:internalName="DEPT" ma:readOnly="false">
      <xsd:simpleType>
        <xsd:restriction base="dms:Choice">
          <xsd:enumeration value="Acoustic/Non Acoustic Sensors"/>
          <xsd:enumeration value="Acq Mgmt"/>
          <xsd:enumeration value="Acquisition"/>
          <xsd:enumeration value="Aircraft Systems"/>
          <xsd:enumeration value="AMISM"/>
          <xsd:enumeration value="APM"/>
          <xsd:enumeration value="BFM"/>
          <xsd:enumeration value="Contracts"/>
          <xsd:enumeration value="Core Ops"/>
          <xsd:enumeration value="Cost"/>
          <xsd:enumeration value="Engineering"/>
          <xsd:enumeration value="FMS"/>
          <xsd:enumeration value="FOS"/>
          <xsd:enumeration value="Industrial Capability"/>
          <xsd:enumeration value="Intel Sensors"/>
          <xsd:enumeration value="International"/>
          <xsd:enumeration value="IPT"/>
          <xsd:enumeration value="IT"/>
          <xsd:enumeration value="Legal"/>
          <xsd:enumeration value="Logistics"/>
          <xsd:enumeration value="P-3"/>
          <xsd:enumeration value="P-8"/>
          <xsd:enumeration value="P-8A"/>
          <xsd:enumeration value="PM/DPM"/>
          <xsd:enumeration value="Proc Spt"/>
          <xsd:enumeration value="Product Support"/>
          <xsd:enumeration value="Production"/>
          <xsd:enumeration value="Prog Spt"/>
          <xsd:enumeration value="Propulsion &amp; Power"/>
          <xsd:enumeration value="Public Affairs"/>
          <xsd:enumeration value="S-3"/>
          <xsd:enumeration value="SEIT"/>
          <xsd:enumeration value="Systems Integ &amp; SW"/>
          <xsd:enumeration value="T&amp;E"/>
          <xsd:enumeration value="Training Systems"/>
        </xsd:restriction>
      </xsd:simpleType>
    </xsd:element>
    <xsd:element name="Fiscal_x0020_Year" ma:index="3" nillable="true" ma:displayName="Fiscal Year" ma:format="Dropdown" ma:internalName="Fiscal_x0020_Year" ma:readOnly="false">
      <xsd:simpleType>
        <xsd:restriction base="dms:Choice">
          <xsd:enumeration value="FY09"/>
          <xsd:enumeration value="FY10"/>
          <xsd:enumeration value="FY11"/>
          <xsd:enumeration value="FY12"/>
          <xsd:enumeration value="FY13"/>
          <xsd:enumeration value="FY14"/>
          <xsd:enumeration value="FY15"/>
          <xsd:enumeration value="FY16"/>
          <xsd:enumeration value="FY17"/>
          <xsd:enumeration value="FY18"/>
        </xsd:restriction>
      </xsd:simpleType>
    </xsd:element>
    <xsd:element name="PMA290_x0020_Keywords" ma:index="4" nillable="true" ma:displayName="PMA290 Keywords" ma:hidden="true" ma:list="{5b6168ca-e550-4da4-8b25-46d24e2ecf36}" ma:internalName="PMA290_x0020_Keywords" ma:readOnly="false" ma:showField="Title" ma:web="fed50bb6-aa62-4c28-be6a-645f8f45e8e4">
      <xsd:complexType>
        <xsd:complexContent>
          <xsd:extension base="dms:MultiChoiceLookup">
            <xsd:sequence>
              <xsd:element name="Value" type="dms:Lookup" maxOccurs="unbounded" minOccurs="0" nillable="true"/>
            </xsd:sequence>
          </xsd:extension>
        </xsd:complexContent>
      </xsd:complexType>
    </xsd:element>
    <xsd:element name="Inc3_x0020_Tags" ma:index="5" nillable="true" ma:displayName="290 Tags" ma:description="Tags defined by 290 Team" ma:hidden="true" ma:list="{3798718e-6459-4ccd-85ef-9777cd5c21b4}" ma:internalName="Inc3_x0020_Tags" ma:readOnly="false" ma:showField="Title" ma:web="fed50bb6-aa62-4c28-be6a-645f8f45e8e4">
      <xsd:complexType>
        <xsd:complexContent>
          <xsd:extension base="dms:MultiChoiceLookup">
            <xsd:sequence>
              <xsd:element name="Value" type="dms:Lookup" maxOccurs="unbounded" minOccurs="0" nillable="true"/>
            </xsd:sequence>
          </xsd:extension>
        </xsd:complexContent>
      </xsd:complexType>
    </xsd:element>
    <xsd:element name="Platforms" ma:index="6" nillable="true" ma:displayName="Platforms" ma:hidden="true" ma:list="{6c679d1a-2566-4259-93a4-fa2f461c482f}" ma:internalName="Platforms" ma:readOnly="false" ma:showField="Title" ma:web="fed50bb6-aa62-4c28-be6a-645f8f45e8e4">
      <xsd:complexType>
        <xsd:complexContent>
          <xsd:extension base="dms:MultiChoiceLookup">
            <xsd:sequence>
              <xsd:element name="Value" type="dms:Lookup" maxOccurs="unbounded" minOccurs="0" nillable="true"/>
            </xsd:sequence>
          </xsd:extension>
        </xsd:complexContent>
      </xsd:complexType>
    </xsd:element>
    <xsd:element name="Program_x0020_Offices" ma:index="7" nillable="true" ma:displayName="Program Offices" ma:hidden="true" ma:list="{a57133cc-297c-45a5-9bde-9b2000fca951}" ma:internalName="Program_x0020_Offices" ma:readOnly="false" ma:showField="Title" ma:web="fed50bb6-aa62-4c28-be6a-645f8f45e8e4">
      <xsd:simpleType>
        <xsd:restriction base="dms:Lookup"/>
      </xsd:simpleType>
    </xsd:element>
    <xsd:element name="TaxKeywordTaxHTField" ma:index="16" nillable="true" ma:taxonomy="true" ma:internalName="TaxKeywordTaxHTField" ma:taxonomyFieldName="TaxKeyword" ma:displayName="Enterprise Keywords" ma:fieldId="{23f27201-bee3-471e-b2e7-b64fd8b7ca38}" ma:taxonomyMulti="true" ma:sspId="616d1876-41f6-411a-8bd1-68e2acd1e5f9" ma:termSetId="00000000-0000-0000-0000-000000000000" ma:anchorId="00000000-0000-0000-0000-000000000000" ma:open="true" ma:isKeyword="true">
      <xsd:complexType>
        <xsd:sequence>
          <xsd:element ref="pc:Terms" minOccurs="0" maxOccurs="1"/>
        </xsd:sequence>
      </xsd:complexType>
    </xsd:element>
    <xsd:element name="TaxCatchAll" ma:index="17" nillable="true" ma:displayName="Taxonomy Catch All Column" ma:hidden="true" ma:list="{068620c3-b2da-40b7-9157-c9c65b48e49b}" ma:internalName="TaxCatchAll" ma:showField="CatchAllData" ma:web="fed50bb6-aa62-4c28-be6a-645f8f45e8e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4"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latforms xmlns="fed50bb6-aa62-4c28-be6a-645f8f45e8e4"/>
    <Fiscal_x0020_Year xmlns="fed50bb6-aa62-4c28-be6a-645f8f45e8e4">FY15</Fiscal_x0020_Year>
    <Program_x0020_Offices xmlns="fed50bb6-aa62-4c28-be6a-645f8f45e8e4" xsi:nil="true"/>
    <TaxKeywordTaxHTField xmlns="fed50bb6-aa62-4c28-be6a-645f8f45e8e4">
      <Terms xmlns="http://schemas.microsoft.com/office/infopath/2007/PartnerControls"/>
    </TaxKeywordTaxHTField>
    <Inc3_x0020_Tags xmlns="fed50bb6-aa62-4c28-be6a-645f8f45e8e4">
      <Value>41</Value>
    </Inc3_x0020_Tags>
    <PMA290_x0020_Keywords xmlns="fed50bb6-aa62-4c28-be6a-645f8f45e8e4"/>
    <TaxCatchAll xmlns="fed50bb6-aa62-4c28-be6a-645f8f45e8e4">
      <Value>104</Value>
      <Value>157</Value>
    </TaxCatchAll>
    <DEPT xmlns="fed50bb6-aa62-4c28-be6a-645f8f45e8e4">P-8</DEPT>
    <IconOverlay xmlns="http://schemas.microsoft.com/sharepoint/v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7106B6E-7571-428A-B45E-E3163CBFEC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d50bb6-aa62-4c28-be6a-645f8f45e8e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318F029-A2E1-4C64-AA6F-2CB41B5B6051}">
  <ds:schemaRefs>
    <ds:schemaRef ds:uri="http://purl.org/dc/elements/1.1/"/>
    <ds:schemaRef ds:uri="http://schemas.microsoft.com/office/2006/documentManagement/types"/>
    <ds:schemaRef ds:uri="http://schemas.microsoft.com/sharepoint/v4"/>
    <ds:schemaRef ds:uri="http://purl.org/dc/dcmitype/"/>
    <ds:schemaRef ds:uri="http://schemas.microsoft.com/office/2006/metadata/properties"/>
    <ds:schemaRef ds:uri="http://purl.org/dc/terms/"/>
    <ds:schemaRef ds:uri="fed50bb6-aa62-4c28-be6a-645f8f45e8e4"/>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C6BB169-819D-432C-8B44-5631A2DCA60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27229</TotalTime>
  <Words>767</Words>
  <Application>Microsoft Office PowerPoint</Application>
  <PresentationFormat>On-screen Show (4:3)</PresentationFormat>
  <Paragraphs>87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P-8A_October 2009</vt:lpstr>
      <vt:lpstr>Patuxent River Navy Flying Club  Monthly Safety Meeting September 10, 2024  Pizza= $1 per slice please</vt:lpstr>
      <vt:lpstr>Agenda</vt:lpstr>
      <vt:lpstr>Patuxent River Navy Flying Club  Safety Briefing  September 10, 2024</vt:lpstr>
      <vt:lpstr>Runway Incursions</vt:lpstr>
      <vt:lpstr>Definition</vt:lpstr>
      <vt:lpstr>Four categories of Runway Incursion</vt:lpstr>
      <vt:lpstr>Four categories of Runway Incursion</vt:lpstr>
      <vt:lpstr>Surface Incidents</vt:lpstr>
      <vt:lpstr>Hot Areas</vt:lpstr>
      <vt:lpstr>Examples</vt:lpstr>
      <vt:lpstr>Arrival Alert Notice?</vt:lpstr>
      <vt:lpstr>References</vt:lpstr>
      <vt:lpstr>Airfield Ops Notes</vt:lpstr>
      <vt:lpstr>Clubhouse and Flightline Access</vt:lpstr>
      <vt:lpstr>T-41 Status</vt:lpstr>
      <vt:lpstr>T-41 Status</vt:lpstr>
      <vt:lpstr>Club News</vt:lpstr>
      <vt:lpstr>Questions?</vt:lpstr>
    </vt:vector>
  </TitlesOfParts>
  <Company>NMCI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PRNFC slide template</dc:title>
  <dc:creator>Daniel McNamara</dc:creator>
  <cp:lastModifiedBy>PRNFC Manager</cp:lastModifiedBy>
  <cp:revision>155</cp:revision>
  <cp:lastPrinted>2016-05-13T12:35:48Z</cp:lastPrinted>
  <dcterms:created xsi:type="dcterms:W3CDTF">2010-06-01T14:07:42Z</dcterms:created>
  <dcterms:modified xsi:type="dcterms:W3CDTF">2024-10-02T20:51:50Z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0x010100A60C556BD75FAD42A554B82E4495351D</vt:lpwstr>
  </property>
  <property fmtid="{D5CDD505-2E9C-101B-9397-08002B2CF9AE}" pid="3" name="TaxKeyword">
    <vt:lpwstr>104;#overview|7114a673-371a-47ff-9220-2b8ccf8fe11f;#157;#Inc 3|1281b783-da48-4cdb-9118-73c960384c5f</vt:lpwstr>
  </property>
  <property fmtid="{D5CDD505-2E9C-101B-9397-08002B2CF9AE}" pid="4" name="Check In Comments">
    <vt:lpwstr>23Nov15 - Updated several slides - DM</vt:lpwstr>
  </property>
</Properties>
</file>